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80"/>
  </p:notesMasterIdLst>
  <p:sldIdLst>
    <p:sldId id="256" r:id="rId2"/>
    <p:sldId id="287" r:id="rId3"/>
    <p:sldId id="376" r:id="rId4"/>
    <p:sldId id="442" r:id="rId5"/>
    <p:sldId id="443" r:id="rId6"/>
    <p:sldId id="444" r:id="rId7"/>
    <p:sldId id="448" r:id="rId8"/>
    <p:sldId id="445" r:id="rId9"/>
    <p:sldId id="446" r:id="rId10"/>
    <p:sldId id="447" r:id="rId11"/>
    <p:sldId id="450" r:id="rId12"/>
    <p:sldId id="449" r:id="rId13"/>
    <p:sldId id="451" r:id="rId14"/>
    <p:sldId id="452" r:id="rId15"/>
    <p:sldId id="453" r:id="rId16"/>
    <p:sldId id="454" r:id="rId17"/>
    <p:sldId id="455" r:id="rId18"/>
    <p:sldId id="457" r:id="rId19"/>
    <p:sldId id="456" r:id="rId20"/>
    <p:sldId id="460" r:id="rId21"/>
    <p:sldId id="458" r:id="rId22"/>
    <p:sldId id="465" r:id="rId23"/>
    <p:sldId id="464" r:id="rId24"/>
    <p:sldId id="461" r:id="rId25"/>
    <p:sldId id="463" r:id="rId26"/>
    <p:sldId id="462" r:id="rId27"/>
    <p:sldId id="516" r:id="rId28"/>
    <p:sldId id="517" r:id="rId29"/>
    <p:sldId id="470" r:id="rId30"/>
    <p:sldId id="466" r:id="rId31"/>
    <p:sldId id="468" r:id="rId32"/>
    <p:sldId id="472" r:id="rId33"/>
    <p:sldId id="471" r:id="rId34"/>
    <p:sldId id="474" r:id="rId35"/>
    <p:sldId id="475" r:id="rId36"/>
    <p:sldId id="473" r:id="rId37"/>
    <p:sldId id="467" r:id="rId38"/>
    <p:sldId id="476" r:id="rId39"/>
    <p:sldId id="477" r:id="rId40"/>
    <p:sldId id="480" r:id="rId41"/>
    <p:sldId id="478" r:id="rId42"/>
    <p:sldId id="479" r:id="rId43"/>
    <p:sldId id="481" r:id="rId44"/>
    <p:sldId id="469" r:id="rId45"/>
    <p:sldId id="482" r:id="rId46"/>
    <p:sldId id="484" r:id="rId47"/>
    <p:sldId id="485" r:id="rId48"/>
    <p:sldId id="488" r:id="rId49"/>
    <p:sldId id="486" r:id="rId50"/>
    <p:sldId id="487" r:id="rId51"/>
    <p:sldId id="493" r:id="rId52"/>
    <p:sldId id="483" r:id="rId53"/>
    <p:sldId id="489" r:id="rId54"/>
    <p:sldId id="490" r:id="rId55"/>
    <p:sldId id="491" r:id="rId56"/>
    <p:sldId id="494" r:id="rId57"/>
    <p:sldId id="495" r:id="rId58"/>
    <p:sldId id="496" r:id="rId59"/>
    <p:sldId id="503" r:id="rId60"/>
    <p:sldId id="497" r:id="rId61"/>
    <p:sldId id="498" r:id="rId62"/>
    <p:sldId id="501" r:id="rId63"/>
    <p:sldId id="499" r:id="rId64"/>
    <p:sldId id="515" r:id="rId65"/>
    <p:sldId id="502" r:id="rId66"/>
    <p:sldId id="510" r:id="rId67"/>
    <p:sldId id="504" r:id="rId68"/>
    <p:sldId id="506" r:id="rId69"/>
    <p:sldId id="505" r:id="rId70"/>
    <p:sldId id="507" r:id="rId71"/>
    <p:sldId id="513" r:id="rId72"/>
    <p:sldId id="508" r:id="rId73"/>
    <p:sldId id="514" r:id="rId74"/>
    <p:sldId id="511" r:id="rId75"/>
    <p:sldId id="518" r:id="rId76"/>
    <p:sldId id="520" r:id="rId77"/>
    <p:sldId id="512" r:id="rId78"/>
    <p:sldId id="292" r:id="rId7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GET Request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 </a:t>
          </a:r>
          <a:r>
            <a:rPr lang="de-DE" dirty="0" err="1"/>
            <a:t>from</a:t>
          </a:r>
          <a:r>
            <a:rPr lang="de-DE" dirty="0"/>
            <a:t> App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 custScaleY="72108" custLinFactNeighborX="-6162" custLinFactNeighborY="-97840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LinFactNeighborX="13573" custLinFactNeighborY="-35108"/>
      <dgm:spPr/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Data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13573" custLinFactNeighborY="-35108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F24011-A96F-4B6E-B735-10C33431CCC1}" type="doc">
      <dgm:prSet loTypeId="urn:microsoft.com/office/officeart/2005/8/layout/hProcess3" loCatId="process" qsTypeId="urn:microsoft.com/office/officeart/2005/8/quickstyle/simple3" qsCatId="simple" csTypeId="urn:microsoft.com/office/officeart/2005/8/colors/colorful3" csCatId="colorful" phldr="1"/>
      <dgm:spPr/>
    </dgm:pt>
    <dgm:pt modelId="{A20D5577-F94D-4336-9CB3-BFECD71424EE}">
      <dgm:prSet phldrT="[Text]"/>
      <dgm:spPr/>
      <dgm:t>
        <a:bodyPr/>
        <a:lstStyle/>
        <a:p>
          <a:r>
            <a:rPr lang="de-DE" dirty="0"/>
            <a:t>Send Response</a:t>
          </a:r>
        </a:p>
      </dgm:t>
    </dgm:pt>
    <dgm:pt modelId="{609390CF-6BEA-4648-AB41-30F2B829D3EF}" type="parTrans" cxnId="{CAFCB940-173D-4B8A-AF19-27D9EF1927C2}">
      <dgm:prSet/>
      <dgm:spPr/>
      <dgm:t>
        <a:bodyPr/>
        <a:lstStyle/>
        <a:p>
          <a:endParaRPr lang="de-DE"/>
        </a:p>
      </dgm:t>
    </dgm:pt>
    <dgm:pt modelId="{EDB7D026-EC02-4166-B887-8A5D09AB9366}" type="sibTrans" cxnId="{CAFCB940-173D-4B8A-AF19-27D9EF1927C2}">
      <dgm:prSet/>
      <dgm:spPr/>
      <dgm:t>
        <a:bodyPr/>
        <a:lstStyle/>
        <a:p>
          <a:endParaRPr lang="de-DE"/>
        </a:p>
      </dgm:t>
    </dgm:pt>
    <dgm:pt modelId="{F7B34282-5BD9-47D7-BE22-53A1B67501D5}" type="pres">
      <dgm:prSet presAssocID="{96F24011-A96F-4B6E-B735-10C33431CCC1}" presName="Name0" presStyleCnt="0">
        <dgm:presLayoutVars>
          <dgm:dir/>
          <dgm:animLvl val="lvl"/>
          <dgm:resizeHandles val="exact"/>
        </dgm:presLayoutVars>
      </dgm:prSet>
      <dgm:spPr/>
    </dgm:pt>
    <dgm:pt modelId="{FD69BE05-0136-42F7-8226-6134391C9F57}" type="pres">
      <dgm:prSet presAssocID="{96F24011-A96F-4B6E-B735-10C33431CCC1}" presName="dummy" presStyleCnt="0"/>
      <dgm:spPr/>
    </dgm:pt>
    <dgm:pt modelId="{E6E3291B-C26E-46DF-BD74-BA32C21CCEF6}" type="pres">
      <dgm:prSet presAssocID="{96F24011-A96F-4B6E-B735-10C33431CCC1}" presName="linH" presStyleCnt="0"/>
      <dgm:spPr/>
    </dgm:pt>
    <dgm:pt modelId="{8E67BA1E-6339-4D0E-A5DD-42499961E8C5}" type="pres">
      <dgm:prSet presAssocID="{96F24011-A96F-4B6E-B735-10C33431CCC1}" presName="padding1" presStyleCnt="0"/>
      <dgm:spPr/>
    </dgm:pt>
    <dgm:pt modelId="{91B62D39-86E7-4C55-9A26-5BBEABA28093}" type="pres">
      <dgm:prSet presAssocID="{A20D5577-F94D-4336-9CB3-BFECD71424EE}" presName="linV" presStyleCnt="0"/>
      <dgm:spPr/>
    </dgm:pt>
    <dgm:pt modelId="{A8FFF77F-41ED-46B9-B815-4A0301F365B9}" type="pres">
      <dgm:prSet presAssocID="{A20D5577-F94D-4336-9CB3-BFECD71424EE}" presName="spVertical1" presStyleCnt="0"/>
      <dgm:spPr/>
    </dgm:pt>
    <dgm:pt modelId="{B617A118-6873-4E1F-BAE9-73030A77959B}" type="pres">
      <dgm:prSet presAssocID="{A20D5577-F94D-4336-9CB3-BFECD71424E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8B31F-1812-4EA7-B2C0-E09D3CD7067C}" type="pres">
      <dgm:prSet presAssocID="{A20D5577-F94D-4336-9CB3-BFECD71424EE}" presName="spVertical2" presStyleCnt="0"/>
      <dgm:spPr/>
    </dgm:pt>
    <dgm:pt modelId="{3CE497DF-A88C-429F-8741-9D9F8CAD0495}" type="pres">
      <dgm:prSet presAssocID="{A20D5577-F94D-4336-9CB3-BFECD71424EE}" presName="spVertical3" presStyleCnt="0"/>
      <dgm:spPr/>
    </dgm:pt>
    <dgm:pt modelId="{3ABC9ECD-F5D9-4524-84C4-9A4B46E7517C}" type="pres">
      <dgm:prSet presAssocID="{96F24011-A96F-4B6E-B735-10C33431CCC1}" presName="padding2" presStyleCnt="0"/>
      <dgm:spPr/>
    </dgm:pt>
    <dgm:pt modelId="{D890FF5C-E861-47BE-802A-483550283206}" type="pres">
      <dgm:prSet presAssocID="{96F24011-A96F-4B6E-B735-10C33431CCC1}" presName="negArrow" presStyleCnt="0"/>
      <dgm:spPr/>
    </dgm:pt>
    <dgm:pt modelId="{770C9B34-7796-4DE3-9330-F91954DB6C4E}" type="pres">
      <dgm:prSet presAssocID="{96F24011-A96F-4B6E-B735-10C33431CCC1}" presName="backgroundArrow" presStyleLbl="node1" presStyleIdx="0" presStyleCnt="1" custAng="10800000" custLinFactNeighborX="-1399" custLinFactNeighborY="952"/>
      <dgm:spPr>
        <a:solidFill>
          <a:schemeClr val="accent6">
            <a:lumMod val="60000"/>
            <a:lumOff val="40000"/>
          </a:schemeClr>
        </a:solidFill>
      </dgm:spPr>
    </dgm:pt>
  </dgm:ptLst>
  <dgm:cxnLst>
    <dgm:cxn modelId="{CAFCB940-173D-4B8A-AF19-27D9EF1927C2}" srcId="{96F24011-A96F-4B6E-B735-10C33431CCC1}" destId="{A20D5577-F94D-4336-9CB3-BFECD71424EE}" srcOrd="0" destOrd="0" parTransId="{609390CF-6BEA-4648-AB41-30F2B829D3EF}" sibTransId="{EDB7D026-EC02-4166-B887-8A5D09AB9366}"/>
    <dgm:cxn modelId="{CC57B598-9673-4E0A-B89B-3BB7B17A2470}" type="presOf" srcId="{96F24011-A96F-4B6E-B735-10C33431CCC1}" destId="{F7B34282-5BD9-47D7-BE22-53A1B67501D5}" srcOrd="0" destOrd="0" presId="urn:microsoft.com/office/officeart/2005/8/layout/hProcess3"/>
    <dgm:cxn modelId="{FD8278A6-E280-43D3-AEAA-2B6C55D2B363}" type="presOf" srcId="{A20D5577-F94D-4336-9CB3-BFECD71424EE}" destId="{B617A118-6873-4E1F-BAE9-73030A77959B}" srcOrd="0" destOrd="0" presId="urn:microsoft.com/office/officeart/2005/8/layout/hProcess3"/>
    <dgm:cxn modelId="{69529196-A4E1-4BFD-8A19-CFA0E13484CF}" type="presParOf" srcId="{F7B34282-5BD9-47D7-BE22-53A1B67501D5}" destId="{FD69BE05-0136-42F7-8226-6134391C9F57}" srcOrd="0" destOrd="0" presId="urn:microsoft.com/office/officeart/2005/8/layout/hProcess3"/>
    <dgm:cxn modelId="{7981EF7B-BD7D-485B-9DE8-0C2F489904B4}" type="presParOf" srcId="{F7B34282-5BD9-47D7-BE22-53A1B67501D5}" destId="{E6E3291B-C26E-46DF-BD74-BA32C21CCEF6}" srcOrd="1" destOrd="0" presId="urn:microsoft.com/office/officeart/2005/8/layout/hProcess3"/>
    <dgm:cxn modelId="{23B4DC1D-EBE3-4663-8F8B-24FA4E3485AA}" type="presParOf" srcId="{E6E3291B-C26E-46DF-BD74-BA32C21CCEF6}" destId="{8E67BA1E-6339-4D0E-A5DD-42499961E8C5}" srcOrd="0" destOrd="0" presId="urn:microsoft.com/office/officeart/2005/8/layout/hProcess3"/>
    <dgm:cxn modelId="{5A9BC868-1649-43C3-AA1E-CC32B3327375}" type="presParOf" srcId="{E6E3291B-C26E-46DF-BD74-BA32C21CCEF6}" destId="{91B62D39-86E7-4C55-9A26-5BBEABA28093}" srcOrd="1" destOrd="0" presId="urn:microsoft.com/office/officeart/2005/8/layout/hProcess3"/>
    <dgm:cxn modelId="{C6B8DC30-926F-406C-9A7E-68FCA8C22A91}" type="presParOf" srcId="{91B62D39-86E7-4C55-9A26-5BBEABA28093}" destId="{A8FFF77F-41ED-46B9-B815-4A0301F365B9}" srcOrd="0" destOrd="0" presId="urn:microsoft.com/office/officeart/2005/8/layout/hProcess3"/>
    <dgm:cxn modelId="{4AAEE5C7-296A-401B-BBB6-32965DE914E4}" type="presParOf" srcId="{91B62D39-86E7-4C55-9A26-5BBEABA28093}" destId="{B617A118-6873-4E1F-BAE9-73030A77959B}" srcOrd="1" destOrd="0" presId="urn:microsoft.com/office/officeart/2005/8/layout/hProcess3"/>
    <dgm:cxn modelId="{3AA15F2A-9158-4DC3-827B-5640E30CE964}" type="presParOf" srcId="{91B62D39-86E7-4C55-9A26-5BBEABA28093}" destId="{1C38B31F-1812-4EA7-B2C0-E09D3CD7067C}" srcOrd="2" destOrd="0" presId="urn:microsoft.com/office/officeart/2005/8/layout/hProcess3"/>
    <dgm:cxn modelId="{4D94EE02-DFA5-47FA-BDB2-3D2D0F5A2BB6}" type="presParOf" srcId="{91B62D39-86E7-4C55-9A26-5BBEABA28093}" destId="{3CE497DF-A88C-429F-8741-9D9F8CAD0495}" srcOrd="3" destOrd="0" presId="urn:microsoft.com/office/officeart/2005/8/layout/hProcess3"/>
    <dgm:cxn modelId="{A161BEA5-90FB-442C-8683-195D47D7EBD1}" type="presParOf" srcId="{E6E3291B-C26E-46DF-BD74-BA32C21CCEF6}" destId="{3ABC9ECD-F5D9-4524-84C4-9A4B46E7517C}" srcOrd="2" destOrd="0" presId="urn:microsoft.com/office/officeart/2005/8/layout/hProcess3"/>
    <dgm:cxn modelId="{358E2874-48AB-4963-975E-F39C4DC02B68}" type="presParOf" srcId="{E6E3291B-C26E-46DF-BD74-BA32C21CCEF6}" destId="{D890FF5C-E861-47BE-802A-483550283206}" srcOrd="3" destOrd="0" presId="urn:microsoft.com/office/officeart/2005/8/layout/hProcess3"/>
    <dgm:cxn modelId="{017A0471-40CA-453C-AB42-26941D748900}" type="presParOf" srcId="{E6E3291B-C26E-46DF-BD74-BA32C21CCEF6}" destId="{770C9B34-7796-4DE3-9330-F91954DB6C4E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822938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47045" y="198069"/>
          <a:ext cx="1493598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GET Request</a:t>
          </a:r>
        </a:p>
      </dsp:txBody>
      <dsp:txXfrm>
        <a:off x="147045" y="198069"/>
        <a:ext cx="1493598" cy="3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488831" cy="720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0095" y="198069"/>
          <a:ext cx="1219852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/>
            <a:t>Get</a:t>
          </a:r>
          <a:r>
            <a:rPr lang="de-DE" sz="1000" kern="1200" dirty="0"/>
            <a:t> Data </a:t>
          </a:r>
          <a:r>
            <a:rPr lang="de-DE" sz="1000" kern="1200" dirty="0" err="1"/>
            <a:t>from</a:t>
          </a:r>
          <a:r>
            <a:rPr lang="de-DE" sz="1000" kern="1200" dirty="0"/>
            <a:t> App</a:t>
          </a:r>
        </a:p>
      </dsp:txBody>
      <dsp:txXfrm>
        <a:off x="120095" y="198069"/>
        <a:ext cx="1219852" cy="36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667606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34515" y="200266"/>
          <a:ext cx="1366329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Send Data</a:t>
          </a:r>
        </a:p>
      </dsp:txBody>
      <dsp:txXfrm>
        <a:off x="134515" y="200266"/>
        <a:ext cx="1366329" cy="36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585544" cy="720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127896" y="206518"/>
          <a:ext cx="1299093" cy="3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Send Response</a:t>
          </a:r>
        </a:p>
      </dsp:txBody>
      <dsp:txXfrm>
        <a:off x="127896" y="206518"/>
        <a:ext cx="1299093" cy="36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0" y="0"/>
          <a:ext cx="1106041" cy="576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9217" y="179388"/>
          <a:ext cx="906219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GET Request</a:t>
          </a:r>
        </a:p>
      </dsp:txBody>
      <dsp:txXfrm>
        <a:off x="89217" y="179388"/>
        <a:ext cx="906219" cy="28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>
          <a:off x="1763" y="0"/>
          <a:ext cx="901562" cy="432000"/>
        </a:xfrm>
        <a:prstGeom prst="right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28087" y="109720"/>
          <a:ext cx="738682" cy="155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" rIns="0" bIns="508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Get</a:t>
          </a:r>
          <a:r>
            <a:rPr lang="de-DE" sz="500" kern="1200" dirty="0"/>
            <a:t> Data </a:t>
          </a:r>
          <a:r>
            <a:rPr lang="de-DE" sz="500" kern="1200" dirty="0" err="1"/>
            <a:t>from</a:t>
          </a:r>
          <a:r>
            <a:rPr lang="de-DE" sz="500" kern="1200" dirty="0"/>
            <a:t> App</a:t>
          </a:r>
        </a:p>
      </dsp:txBody>
      <dsp:txXfrm>
        <a:off x="28087" y="109720"/>
        <a:ext cx="738682" cy="155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0"/>
          <a:ext cx="1011796" cy="648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81615" y="163267"/>
          <a:ext cx="829000" cy="3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0" bIns="9144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Send Data</a:t>
          </a:r>
        </a:p>
      </dsp:txBody>
      <dsp:txXfrm>
        <a:off x="81615" y="163267"/>
        <a:ext cx="829000" cy="32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C9B34-7796-4DE3-9330-F91954DB6C4E}">
      <dsp:nvSpPr>
        <dsp:cNvPr id="0" name=""/>
        <dsp:cNvSpPr/>
      </dsp:nvSpPr>
      <dsp:spPr>
        <a:xfrm rot="10800000">
          <a:off x="0" y="48098"/>
          <a:ext cx="962006" cy="576000"/>
        </a:xfrm>
        <a:prstGeom prst="rightArrow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17A118-6873-4E1F-BAE9-73030A77959B}">
      <dsp:nvSpPr>
        <dsp:cNvPr id="0" name=""/>
        <dsp:cNvSpPr/>
      </dsp:nvSpPr>
      <dsp:spPr>
        <a:xfrm>
          <a:off x="77599" y="186615"/>
          <a:ext cx="788206" cy="2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Send Response</a:t>
          </a:r>
        </a:p>
      </dsp:txBody>
      <dsp:txXfrm>
        <a:off x="77599" y="186615"/>
        <a:ext cx="788206" cy="2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CDAC1-6FCA-45D2-8937-C5FBB2AD5D5F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B60C3-44C3-43DA-B37B-CB760CF063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29" y="95760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pic>
        <p:nvPicPr>
          <p:cNvPr id="2050" name="Picture 2" descr="Node.js – Wikipedia"/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137" y="133088"/>
            <a:ext cx="1018182" cy="6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6B5CE6-3974-FC3B-9867-B0477F818A95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docs/latest/api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5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8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image" Target="../media/image45.png"/><Relationship Id="rId16" Type="http://schemas.openxmlformats.org/officeDocument/2006/relationships/diagramColors" Target="../diagrams/colors7.xml"/><Relationship Id="rId20" Type="http://schemas.openxmlformats.org/officeDocument/2006/relationships/diagramQuickStyle" Target="../diagrams/quickStyl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diagramLayout" Target="../diagrams/layout8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Relationship Id="rId22" Type="http://schemas.microsoft.com/office/2007/relationships/diagramDrawing" Target="../diagrams/drawing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ored-api.appbrewery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hub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umenter.getpostman.com/view/6048123/2s9XxsTv8Y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pi.wheretheiss.at/v1/satellites/2554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odejs.org/e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Backend Entwicklung </a:t>
            </a:r>
            <a:br>
              <a:rPr lang="de-AT" sz="2800" dirty="0"/>
            </a:br>
            <a:r>
              <a:rPr lang="de-AT" sz="2800" dirty="0"/>
              <a:t>mit </a:t>
            </a:r>
            <a:br>
              <a:rPr lang="de-AT" sz="2800" dirty="0"/>
            </a:br>
            <a:r>
              <a:rPr lang="de-AT" sz="2800" dirty="0" err="1"/>
              <a:t>Nodejs</a:t>
            </a:r>
            <a:endParaRPr lang="de-AT" sz="2800" dirty="0"/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54" y="2642238"/>
            <a:ext cx="2675772" cy="163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3662" y="291553"/>
            <a:ext cx="8915402" cy="1371600"/>
          </a:xfrm>
        </p:spPr>
        <p:txBody>
          <a:bodyPr/>
          <a:lstStyle/>
          <a:p>
            <a:r>
              <a:rPr lang="de-AT" dirty="0"/>
              <a:t>Wer nutzt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4937"/>
            <a:ext cx="8880349" cy="491110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84" y="1663153"/>
            <a:ext cx="1657234" cy="13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8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im Terminal ausführen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Jeder </a:t>
            </a:r>
            <a:r>
              <a:rPr lang="de-AT" dirty="0" err="1"/>
              <a:t>Javascript</a:t>
            </a:r>
            <a:r>
              <a:rPr lang="de-AT" dirty="0"/>
              <a:t> Befehl kann mit Hilfe von </a:t>
            </a:r>
            <a:r>
              <a:rPr lang="de-AT" dirty="0" err="1"/>
              <a:t>Node</a:t>
            </a:r>
            <a:r>
              <a:rPr lang="de-AT" dirty="0"/>
              <a:t> in der Konsole bzw. dem VS Code Terminal ausgeführt werden  </a:t>
            </a:r>
          </a:p>
          <a:p>
            <a:r>
              <a:rPr lang="de-AT" dirty="0"/>
              <a:t>Um </a:t>
            </a:r>
            <a:r>
              <a:rPr lang="de-AT" dirty="0" err="1"/>
              <a:t>Javascript</a:t>
            </a:r>
            <a:r>
              <a:rPr lang="de-AT" dirty="0"/>
              <a:t> auszuführen muss zuvor der Befehl </a:t>
            </a:r>
            <a:r>
              <a:rPr lang="de-AT" dirty="0" err="1"/>
              <a:t>node</a:t>
            </a:r>
            <a:r>
              <a:rPr lang="de-AT" dirty="0"/>
              <a:t> ausgeführt werden</a:t>
            </a:r>
          </a:p>
          <a:p>
            <a:r>
              <a:rPr lang="de-AT" dirty="0"/>
              <a:t>Um eine Datei auszuführen wird der Befehl </a:t>
            </a:r>
            <a:r>
              <a:rPr lang="de-AT" dirty="0" err="1"/>
              <a:t>node</a:t>
            </a:r>
            <a:r>
              <a:rPr lang="de-AT" dirty="0"/>
              <a:t> + Dateiname eingegeben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Bsp</a:t>
            </a:r>
            <a:r>
              <a:rPr lang="en-US" dirty="0"/>
              <a:t>: node ./index.js)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03" t="770" r="3873" b="28463"/>
          <a:stretch/>
        </p:blipFill>
        <p:spPr>
          <a:xfrm>
            <a:off x="3500988" y="4685685"/>
            <a:ext cx="5190024" cy="15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Native Modules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Mit Node.js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mitgelieferte Module / Funktionen</a:t>
            </a:r>
          </a:p>
          <a:p>
            <a:r>
              <a:rPr lang="de-AT" dirty="0"/>
              <a:t>Doku dazu: </a:t>
            </a:r>
            <a:r>
              <a:rPr lang="de-AT" dirty="0">
                <a:hlinkClick r:id="rId2"/>
              </a:rPr>
              <a:t>https://nodejs.org/docs/latest/api/</a:t>
            </a:r>
            <a:r>
              <a:rPr lang="de-AT" dirty="0"/>
              <a:t>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791" y="3340786"/>
            <a:ext cx="3248417" cy="28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5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Node</a:t>
            </a:r>
            <a:r>
              <a:rPr lang="de-AT" dirty="0"/>
              <a:t> Übung Filesystem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6122" y="2057400"/>
            <a:ext cx="7479324" cy="4404946"/>
          </a:xfrm>
        </p:spPr>
        <p:txBody>
          <a:bodyPr>
            <a:normAutofit/>
          </a:bodyPr>
          <a:lstStyle/>
          <a:p>
            <a:r>
              <a:rPr lang="de-AT" dirty="0"/>
              <a:t>Das Native Modul Filesystem dient dazu, Dateien über </a:t>
            </a:r>
            <a:r>
              <a:rPr lang="de-AT" dirty="0" err="1"/>
              <a:t>Node</a:t>
            </a:r>
            <a:r>
              <a:rPr lang="de-AT" dirty="0"/>
              <a:t> zu erstellen, auszulesen, bzw. anzupassen</a:t>
            </a:r>
          </a:p>
          <a:p>
            <a:r>
              <a:rPr lang="de-AT" dirty="0"/>
              <a:t>Gemeinsam:</a:t>
            </a:r>
            <a:br>
              <a:rPr lang="de-AT" dirty="0"/>
            </a:br>
            <a:r>
              <a:rPr lang="de-AT" dirty="0"/>
              <a:t>Erstelle eine neue Text-Datei „message.txt“ mit Hilfe </a:t>
            </a:r>
            <a:br>
              <a:rPr lang="de-AT" dirty="0"/>
            </a:br>
            <a:r>
              <a:rPr lang="de-AT" dirty="0"/>
              <a:t>des </a:t>
            </a:r>
            <a:r>
              <a:rPr lang="de-AT" dirty="0" err="1"/>
              <a:t>fs</a:t>
            </a:r>
            <a:r>
              <a:rPr lang="de-AT" dirty="0"/>
              <a:t> Moduls</a:t>
            </a:r>
          </a:p>
          <a:p>
            <a:r>
              <a:rPr lang="de-AT" dirty="0"/>
              <a:t>Übung für euch unter</a:t>
            </a:r>
            <a:br>
              <a:rPr lang="de-AT" dirty="0"/>
            </a:br>
            <a:r>
              <a:rPr lang="de-AT" dirty="0"/>
              <a:t>0. Eure Codebeispiele/Name/</a:t>
            </a:r>
            <a:r>
              <a:rPr lang="de-AT" dirty="0" err="1"/>
              <a:t>Node</a:t>
            </a:r>
            <a:r>
              <a:rPr lang="de-AT" dirty="0"/>
              <a:t>:</a:t>
            </a:r>
            <a:br>
              <a:rPr lang="de-AT" dirty="0"/>
            </a:br>
            <a:r>
              <a:rPr lang="de-AT" dirty="0"/>
              <a:t>Mach dich mit der </a:t>
            </a:r>
            <a:r>
              <a:rPr lang="de-AT" dirty="0" err="1"/>
              <a:t>Node</a:t>
            </a:r>
            <a:r>
              <a:rPr lang="de-AT" dirty="0"/>
              <a:t> Doku vertraut und </a:t>
            </a:r>
            <a:r>
              <a:rPr lang="de-DE" dirty="0"/>
              <a:t>schreibe ein </a:t>
            </a:r>
            <a:r>
              <a:rPr lang="de-DE" dirty="0" err="1"/>
              <a:t>Node</a:t>
            </a:r>
            <a:r>
              <a:rPr lang="de-DE" dirty="0"/>
              <a:t> Programm um die zuvor erstellt Text Datei auszulesen und in der Konsole auszugeben</a:t>
            </a:r>
          </a:p>
          <a:p>
            <a:r>
              <a:rPr lang="de-DE" dirty="0"/>
              <a:t>Erweitere die Datei um folgenden Text: „\</a:t>
            </a:r>
            <a:r>
              <a:rPr lang="de-DE" dirty="0" err="1"/>
              <a:t>nHallo</a:t>
            </a:r>
            <a:r>
              <a:rPr lang="de-DE" dirty="0"/>
              <a:t> von [Dein Name]“</a:t>
            </a:r>
            <a:br>
              <a:rPr lang="de-DE" dirty="0"/>
            </a:br>
            <a:r>
              <a:rPr lang="de-DE" dirty="0"/>
              <a:t>Tipp: </a:t>
            </a:r>
            <a:r>
              <a:rPr lang="de-DE" dirty="0" err="1">
                <a:solidFill>
                  <a:srgbClr val="FF0000"/>
                </a:solidFill>
              </a:rPr>
              <a:t>append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>
                <a:solidFill>
                  <a:srgbClr val="FF0000"/>
                </a:solidFill>
              </a:rPr>
              <a:t>File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66" y="2472788"/>
            <a:ext cx="4285534" cy="17870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577" y="4563158"/>
            <a:ext cx="2335312" cy="1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</a:t>
            </a:r>
            <a:r>
              <a:rPr lang="de-AT" dirty="0" err="1"/>
              <a:t>Node</a:t>
            </a:r>
            <a:r>
              <a:rPr lang="de-AT" dirty="0"/>
              <a:t> Package Manager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592" y="2057400"/>
            <a:ext cx="6881446" cy="41372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NPM kommt out-</a:t>
            </a:r>
            <a:r>
              <a:rPr lang="de-AT" dirty="0" err="1"/>
              <a:t>of</a:t>
            </a:r>
            <a:r>
              <a:rPr lang="de-AT" dirty="0"/>
              <a:t>-</a:t>
            </a:r>
            <a:r>
              <a:rPr lang="de-AT" dirty="0" err="1"/>
              <a:t>the</a:t>
            </a:r>
            <a:r>
              <a:rPr lang="de-AT" dirty="0"/>
              <a:t>-box mit der Installation von </a:t>
            </a:r>
            <a:r>
              <a:rPr lang="de-AT" dirty="0" err="1"/>
              <a:t>node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/>
              <a:t>Stellt eine unglaublich nützliche Sammlung an zahlreichen JavaScript Komponenten (Packages) zur Verfügung</a:t>
            </a:r>
          </a:p>
          <a:p>
            <a:pPr>
              <a:lnSpc>
                <a:spcPct val="150000"/>
              </a:lnSpc>
            </a:pPr>
            <a:r>
              <a:rPr lang="de-AT" dirty="0"/>
              <a:t>&gt;2000000 Packages</a:t>
            </a:r>
          </a:p>
          <a:p>
            <a:pPr>
              <a:lnSpc>
                <a:spcPct val="150000"/>
              </a:lnSpc>
            </a:pPr>
            <a:r>
              <a:rPr lang="de-AT" dirty="0"/>
              <a:t>Größte Software Bibliothek der Welt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94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Projekt starten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/>
              <a:t>Im VS-Code Terminal: Navigiere zum Ordner (0. Eure Codebeispiele/</a:t>
            </a:r>
            <a:r>
              <a:rPr lang="de-AT" dirty="0" err="1"/>
              <a:t>Node</a:t>
            </a:r>
            <a:r>
              <a:rPr lang="de-AT" dirty="0"/>
              <a:t>) indem du ein neues NPM Projekt starten möchtest</a:t>
            </a:r>
          </a:p>
          <a:p>
            <a:r>
              <a:rPr lang="de-AT" dirty="0"/>
              <a:t>Mit dem Befehl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init</a:t>
            </a:r>
            <a:r>
              <a:rPr lang="de-AT" dirty="0"/>
              <a:t> wird ein neues Projekt gestartet</a:t>
            </a:r>
          </a:p>
          <a:p>
            <a:pPr lvl="1"/>
            <a:r>
              <a:rPr lang="de-AT" dirty="0"/>
              <a:t>Beantworte die Fragen die gestellt werden</a:t>
            </a:r>
          </a:p>
          <a:p>
            <a:pPr lvl="1"/>
            <a:r>
              <a:rPr lang="de-AT" dirty="0"/>
              <a:t>Ein </a:t>
            </a:r>
            <a:r>
              <a:rPr lang="de-AT" dirty="0" err="1"/>
              <a:t>package.json</a:t>
            </a:r>
            <a:r>
              <a:rPr lang="de-AT" dirty="0"/>
              <a:t> (</a:t>
            </a:r>
            <a:r>
              <a:rPr lang="de-AT" dirty="0" err="1"/>
              <a:t>Config</a:t>
            </a:r>
            <a:r>
              <a:rPr lang="de-AT" dirty="0"/>
              <a:t>-)</a:t>
            </a:r>
            <a:r>
              <a:rPr lang="de-AT" dirty="0" err="1"/>
              <a:t>file</a:t>
            </a:r>
            <a:r>
              <a:rPr lang="de-AT" dirty="0"/>
              <a:t> wird erstellt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1427" b="31948"/>
          <a:stretch/>
        </p:blipFill>
        <p:spPr>
          <a:xfrm>
            <a:off x="7455877" y="1556488"/>
            <a:ext cx="4334814" cy="246336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440572" y="3941363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https://www.npmjs.com/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1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NPM Gruppenübung „</a:t>
            </a:r>
            <a:r>
              <a:rPr lang="de-AT" dirty="0" err="1"/>
              <a:t>Cowsay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556152" cy="4137259"/>
          </a:xfrm>
        </p:spPr>
        <p:txBody>
          <a:bodyPr/>
          <a:lstStyle/>
          <a:p>
            <a:r>
              <a:rPr lang="de-AT" dirty="0" err="1"/>
              <a:t>Gemeinam</a:t>
            </a:r>
            <a:r>
              <a:rPr lang="de-AT" dirty="0"/>
              <a:t> schreiben wir mit Hilfe von </a:t>
            </a:r>
            <a:r>
              <a:rPr lang="de-AT" dirty="0" err="1"/>
              <a:t>npm</a:t>
            </a:r>
            <a:r>
              <a:rPr lang="de-AT" dirty="0"/>
              <a:t> ein Programm das eine Kuh zum sprechen bringt</a:t>
            </a:r>
          </a:p>
          <a:p>
            <a:r>
              <a:rPr lang="de-AT" dirty="0"/>
              <a:t>Modul „</a:t>
            </a:r>
            <a:r>
              <a:rPr lang="de-AT" dirty="0" err="1"/>
              <a:t>cowsay</a:t>
            </a:r>
            <a:r>
              <a:rPr lang="de-AT" dirty="0"/>
              <a:t>“ in </a:t>
            </a:r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library</a:t>
            </a:r>
            <a:r>
              <a:rPr lang="de-AT" dirty="0"/>
              <a:t> suchen und finden</a:t>
            </a:r>
          </a:p>
          <a:p>
            <a:r>
              <a:rPr lang="de-AT" dirty="0" err="1"/>
              <a:t>npm</a:t>
            </a:r>
            <a:r>
              <a:rPr lang="de-AT" dirty="0"/>
              <a:t> </a:t>
            </a:r>
            <a:r>
              <a:rPr lang="de-AT" dirty="0" err="1"/>
              <a:t>install</a:t>
            </a:r>
            <a:r>
              <a:rPr lang="de-AT" dirty="0"/>
              <a:t> </a:t>
            </a:r>
            <a:r>
              <a:rPr lang="de-AT" dirty="0" err="1"/>
              <a:t>cowsay</a:t>
            </a:r>
            <a:r>
              <a:rPr lang="de-AT" dirty="0"/>
              <a:t> (</a:t>
            </a:r>
            <a:r>
              <a:rPr lang="de-AT" dirty="0" err="1"/>
              <a:t>kurzform</a:t>
            </a:r>
            <a:r>
              <a:rPr lang="de-AT" dirty="0"/>
              <a:t> 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cowsay</a:t>
            </a:r>
            <a:r>
              <a:rPr lang="de-AT" dirty="0"/>
              <a:t>)</a:t>
            </a:r>
          </a:p>
          <a:p>
            <a:r>
              <a:rPr lang="de-AT" dirty="0"/>
              <a:t>Lass die Kuh etwas sagen</a:t>
            </a:r>
          </a:p>
          <a:p>
            <a:r>
              <a:rPr lang="de-AT" dirty="0"/>
              <a:t>Lass die Kuh etwas denken</a:t>
            </a:r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098" name="Picture 2" descr="File:Cow cartoon 04.svg - Wikipedia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8" y="2057400"/>
            <a:ext cx="4023343" cy="28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0760" y="685800"/>
            <a:ext cx="9818078" cy="1371600"/>
          </a:xfrm>
        </p:spPr>
        <p:txBody>
          <a:bodyPr/>
          <a:lstStyle/>
          <a:p>
            <a:r>
              <a:rPr lang="de-AT" dirty="0"/>
              <a:t>NPM Übungen Superhelden und </a:t>
            </a:r>
            <a:r>
              <a:rPr lang="de-AT" dirty="0" err="1"/>
              <a:t>Fibonacci</a:t>
            </a:r>
            <a:r>
              <a:rPr lang="de-AT" dirty="0"/>
              <a:t> 2.0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725" y="2057400"/>
            <a:ext cx="6705621" cy="41372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superheroes</a:t>
            </a:r>
            <a:r>
              <a:rPr lang="de-AT" dirty="0"/>
              <a:t>“ um einen zufälligen Namen eines Superhelden zu generieren und in der Konsole auszugeben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(Optional) Nutze das </a:t>
            </a:r>
            <a:r>
              <a:rPr lang="de-AT" dirty="0" err="1"/>
              <a:t>npm</a:t>
            </a:r>
            <a:r>
              <a:rPr lang="de-AT" dirty="0"/>
              <a:t> Modul „</a:t>
            </a:r>
            <a:r>
              <a:rPr lang="de-AT" dirty="0" err="1"/>
              <a:t>fibonacci</a:t>
            </a:r>
            <a:r>
              <a:rPr lang="de-AT" dirty="0"/>
              <a:t>“ um die ersten 10 </a:t>
            </a:r>
            <a:r>
              <a:rPr lang="de-AT" dirty="0" err="1"/>
              <a:t>fibonacci</a:t>
            </a:r>
            <a:r>
              <a:rPr lang="de-AT" dirty="0"/>
              <a:t> Zahlen zu loggen</a:t>
            </a:r>
          </a:p>
          <a:p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1"/>
            <a:endParaRPr lang="de-AT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14" y="2057400"/>
            <a:ext cx="275279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6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Nodejs</a:t>
            </a:r>
            <a:r>
              <a:rPr lang="de-AT" sz="2800" dirty="0"/>
              <a:t> + Express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090" y="2242039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9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8816"/>
          <a:stretch/>
        </p:blipFill>
        <p:spPr>
          <a:xfrm>
            <a:off x="-1" y="0"/>
            <a:ext cx="12192001" cy="6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2" y="501162"/>
            <a:ext cx="8915402" cy="1371600"/>
          </a:xfrm>
        </p:spPr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250" y="1956652"/>
            <a:ext cx="4913503" cy="5006131"/>
          </a:xfrm>
        </p:spPr>
        <p:txBody>
          <a:bodyPr>
            <a:normAutofit/>
          </a:bodyPr>
          <a:lstStyle/>
          <a:p>
            <a:r>
              <a:rPr lang="de-AT" dirty="0"/>
              <a:t>Grundlagen zu Backend Entwicklung</a:t>
            </a:r>
          </a:p>
          <a:p>
            <a:r>
              <a:rPr lang="de-AT" dirty="0"/>
              <a:t>Grundlagen zu </a:t>
            </a:r>
            <a:r>
              <a:rPr lang="de-AT" dirty="0" err="1"/>
              <a:t>Nodejs</a:t>
            </a:r>
            <a:endParaRPr lang="de-AT" dirty="0"/>
          </a:p>
          <a:p>
            <a:r>
              <a:rPr lang="de-AT" dirty="0"/>
              <a:t>Node Package Manager NPM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sz="1600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endParaRPr lang="de-AT" dirty="0"/>
          </a:p>
          <a:p>
            <a:pPr lvl="2"/>
            <a:endParaRPr lang="de-AT" dirty="0"/>
          </a:p>
          <a:p>
            <a:endParaRPr lang="de-AT" dirty="0"/>
          </a:p>
        </p:txBody>
      </p:sp>
      <p:pic>
        <p:nvPicPr>
          <p:cNvPr id="3074" name="Picture 2" descr="Node.js –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2136282"/>
            <a:ext cx="4375882" cy="26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Express?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8" y="1935480"/>
            <a:ext cx="7201682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Express ist ein beliebtes, leichtgewichtiges und flexibles Webanwendungs-Framework für Node.js. </a:t>
            </a:r>
          </a:p>
          <a:p>
            <a:r>
              <a:rPr lang="de-DE" dirty="0"/>
              <a:t>Es erleichtert die Erstellung von Webanwendungen und APIs durch Bereitstellung einer Reihe von Funktionen und Werkzeugen, um die Entwicklung zu beschleunigen</a:t>
            </a:r>
          </a:p>
          <a:p>
            <a:r>
              <a:rPr lang="de-DE" dirty="0"/>
              <a:t>Häufige Anwendungsfälle (werden wir alle kennen lernen):</a:t>
            </a:r>
          </a:p>
          <a:p>
            <a:pPr lvl="1"/>
            <a:r>
              <a:rPr lang="de-DE" b="1" dirty="0"/>
              <a:t>Routing:</a:t>
            </a:r>
            <a:r>
              <a:rPr lang="de-DE" dirty="0"/>
              <a:t> Express ermöglicht das Definieren von Routen, um Anforderungen an bestimmte Endpunkte (URLs) zu verknüpfen</a:t>
            </a:r>
          </a:p>
          <a:p>
            <a:pPr lvl="1"/>
            <a:r>
              <a:rPr lang="de-DE" b="1" dirty="0"/>
              <a:t>Middleware:</a:t>
            </a:r>
            <a:r>
              <a:rPr lang="de-DE" dirty="0"/>
              <a:t> Express verwendet Middleware, um Anforderungen zwischen dem Eintreffen und der Verarbeitung durch die Route zu verarbeiten</a:t>
            </a:r>
          </a:p>
          <a:p>
            <a:pPr lvl="1"/>
            <a:r>
              <a:rPr lang="de-DE" b="1" dirty="0"/>
              <a:t>Vorlagen (Templates):</a:t>
            </a:r>
            <a:r>
              <a:rPr lang="de-DE" dirty="0"/>
              <a:t> Express unterstützt verschiedene Vorlagen-</a:t>
            </a:r>
            <a:r>
              <a:rPr lang="de-DE" dirty="0" err="1"/>
              <a:t>Engines</a:t>
            </a:r>
            <a:r>
              <a:rPr lang="de-DE" dirty="0"/>
              <a:t> (EJS), um dynamische HTML-Inhalte zu generieren.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21" y="1935480"/>
            <a:ext cx="4115157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Webserver mit </a:t>
            </a:r>
            <a:r>
              <a:rPr lang="de-AT" dirty="0" err="1"/>
              <a:t>Nodejs</a:t>
            </a:r>
            <a:r>
              <a:rPr lang="de-AT" dirty="0"/>
              <a:t> + Express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5" y="2227972"/>
            <a:ext cx="11074010" cy="3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EFFB65-5A7A-E58B-6F6A-6A069712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49533"/>
            <a:ext cx="7707508" cy="62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AF92BA-E398-045D-6D7A-A969BF66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4" y="685800"/>
            <a:ext cx="8915402" cy="1371600"/>
          </a:xfrm>
        </p:spPr>
        <p:txBody>
          <a:bodyPr/>
          <a:lstStyle/>
          <a:p>
            <a:r>
              <a:rPr lang="de-AT" dirty="0"/>
              <a:t>Übung dein erster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48250-87F6-9AF3-75FB-54AE03F3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057400"/>
            <a:ext cx="6591300" cy="4137259"/>
          </a:xfrm>
        </p:spPr>
        <p:txBody>
          <a:bodyPr/>
          <a:lstStyle/>
          <a:p>
            <a:r>
              <a:rPr lang="de-AT" dirty="0"/>
              <a:t>Schreibe deinen ersten eigenen Webserver der auf gewisse Endpoints reagiert (Beispiel „./</a:t>
            </a:r>
            <a:r>
              <a:rPr lang="de-AT" dirty="0" err="1"/>
              <a:t>home</a:t>
            </a:r>
            <a:r>
              <a:rPr lang="de-AT" dirty="0"/>
              <a:t>“)</a:t>
            </a:r>
          </a:p>
          <a:p>
            <a:r>
              <a:rPr lang="de-AT" dirty="0"/>
              <a:t>einen Status zurückliefert</a:t>
            </a:r>
          </a:p>
          <a:p>
            <a:r>
              <a:rPr lang="de-AT" dirty="0"/>
              <a:t>eine Antwort liefert in </a:t>
            </a:r>
            <a:r>
              <a:rPr lang="de-AT" dirty="0" err="1"/>
              <a:t>From</a:t>
            </a:r>
            <a:r>
              <a:rPr lang="de-AT" dirty="0"/>
              <a:t> von minimalem HTML </a:t>
            </a:r>
            <a:r>
              <a:rPr lang="de-AT" dirty="0" err="1"/>
              <a:t>Bsp</a:t>
            </a:r>
            <a:r>
              <a:rPr lang="de-AT" dirty="0"/>
              <a:t>: &lt;h1&gt;Homepage&lt;/h1&gt; </a:t>
            </a:r>
          </a:p>
          <a:p>
            <a:r>
              <a:rPr lang="de-AT" dirty="0"/>
              <a:t>Starte deinen Webserver mit der Hilfe von </a:t>
            </a:r>
            <a:r>
              <a:rPr lang="de-AT" dirty="0" err="1"/>
              <a:t>nodemon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2F5C19-CB28-EAFB-3481-5A63C255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359" y="1247774"/>
            <a:ext cx="3839568" cy="517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B6D0C-D844-6826-160D-505C283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Request Status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7C02DC-70DD-4407-88A0-6DE4935A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2057400"/>
            <a:ext cx="8915402" cy="4137259"/>
          </a:xfrm>
        </p:spPr>
        <p:txBody>
          <a:bodyPr/>
          <a:lstStyle/>
          <a:p>
            <a:r>
              <a:rPr lang="de-AT" dirty="0" err="1"/>
              <a:t>wdwdffe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8012A6-EC89-321C-2588-CE53568E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8" y="1949907"/>
            <a:ext cx="8830907" cy="38772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FBE489C-3672-8375-3305-A98F53E84D85}"/>
              </a:ext>
            </a:extLst>
          </p:cNvPr>
          <p:cNvSpPr txBox="1"/>
          <p:nvPr/>
        </p:nvSpPr>
        <p:spPr>
          <a:xfrm>
            <a:off x="1721263" y="5825327"/>
            <a:ext cx="809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https://developer.mozilla.org/en-US/docs/Web/HTTP/Status</a:t>
            </a:r>
            <a:r>
              <a:rPr lang="de-AT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2A253-C23E-944E-483F-6585DDE40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802146"/>
            <a:ext cx="6267450" cy="24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F8777-89FA-DB1C-0AFF-A1583EB8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Postman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3A19B-83D3-84F5-8987-D7D23C0F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57400"/>
            <a:ext cx="7705726" cy="4137259"/>
          </a:xfrm>
        </p:spPr>
        <p:txBody>
          <a:bodyPr/>
          <a:lstStyle/>
          <a:p>
            <a:r>
              <a:rPr lang="de-AT" dirty="0"/>
              <a:t>Mit Hilfe von Postman können HTTP </a:t>
            </a:r>
            <a:r>
              <a:rPr lang="de-AT" dirty="0" err="1"/>
              <a:t>Requests</a:t>
            </a:r>
            <a:r>
              <a:rPr lang="de-AT" dirty="0"/>
              <a:t> abgegeben werden ohne ein aufwändiges Frontend bauen zu müssen</a:t>
            </a:r>
          </a:p>
          <a:p>
            <a:r>
              <a:rPr lang="de-AT" dirty="0"/>
              <a:t>Erstelle einen Postman Account </a:t>
            </a:r>
          </a:p>
          <a:p>
            <a:r>
              <a:rPr lang="de-AT" dirty="0"/>
              <a:t>Download Postman Desktop um </a:t>
            </a:r>
            <a:r>
              <a:rPr lang="de-AT" dirty="0" err="1"/>
              <a:t>localhost</a:t>
            </a:r>
            <a:r>
              <a:rPr lang="de-AT" dirty="0"/>
              <a:t> </a:t>
            </a:r>
            <a:r>
              <a:rPr lang="de-AT" dirty="0" err="1"/>
              <a:t>endpoints</a:t>
            </a:r>
            <a:r>
              <a:rPr lang="de-AT" dirty="0"/>
              <a:t> testen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974" y="2057400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4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63341"/>
            <a:ext cx="10287000" cy="1371600"/>
          </a:xfrm>
        </p:spPr>
        <p:txBody>
          <a:bodyPr/>
          <a:lstStyle/>
          <a:p>
            <a:r>
              <a:rPr lang="de-AT" dirty="0"/>
              <a:t>Vorbereitung auf </a:t>
            </a:r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057400"/>
            <a:ext cx="6372225" cy="4137259"/>
          </a:xfrm>
        </p:spPr>
        <p:txBody>
          <a:bodyPr>
            <a:normAutofit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Autorisierung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Frontend mit HTML, CSS, </a:t>
            </a:r>
            <a:r>
              <a:rPr lang="de-AT" dirty="0" err="1"/>
              <a:t>Javascript</a:t>
            </a:r>
            <a:r>
              <a:rPr lang="de-AT" dirty="0"/>
              <a:t> aufbauen mit Testdaten (</a:t>
            </a:r>
            <a:r>
              <a:rPr lang="de-AT" dirty="0" err="1"/>
              <a:t>Hardcodiert</a:t>
            </a:r>
            <a:r>
              <a:rPr lang="de-AT" dirty="0"/>
              <a:t> Username + Passwort) und temporäre Änderungsfunktionen (Refresh der Seite setzt alle Änderungen wieder zurück)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Daten werden aus einer </a:t>
            </a:r>
            <a:r>
              <a:rPr lang="de-AT" dirty="0" err="1"/>
              <a:t>mySQL</a:t>
            </a:r>
            <a:r>
              <a:rPr lang="de-AT" dirty="0"/>
              <a:t> Datenbank geladen und Änderungen in der Datenbank persistiert</a:t>
            </a:r>
            <a:br>
              <a:rPr lang="de-AT" dirty="0"/>
            </a:br>
            <a:endParaRPr lang="de-AT" dirty="0"/>
          </a:p>
          <a:p>
            <a:pPr marL="342900" indent="-342900">
              <a:buFont typeface="+mj-lt"/>
              <a:buAutoNum type="arabicPeriod"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35" y="559965"/>
            <a:ext cx="8915402" cy="1371600"/>
          </a:xfrm>
        </p:spPr>
        <p:txBody>
          <a:bodyPr/>
          <a:lstStyle/>
          <a:p>
            <a:r>
              <a:rPr lang="de-AT" dirty="0"/>
              <a:t>Files als Response schicken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73610" cy="4444990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Tipp: die Pakete sind bereits im </a:t>
            </a:r>
            <a:r>
              <a:rPr lang="de-AT" dirty="0" err="1"/>
              <a:t>package.json</a:t>
            </a:r>
            <a:r>
              <a:rPr lang="de-AT" dirty="0"/>
              <a:t> File konfiguriert, um sie nutzen zu können führe den Befehl</a:t>
            </a:r>
            <a:r>
              <a:rPr lang="de-AT" dirty="0">
                <a:sym typeface="Wingdings" panose="05000000000000000000" pitchFamily="2" charset="2"/>
              </a:rPr>
              <a:t> „</a:t>
            </a:r>
            <a:r>
              <a:rPr lang="de-AT" dirty="0" err="1">
                <a:sym typeface="Wingdings" panose="05000000000000000000" pitchFamily="2" charset="2"/>
              </a:rPr>
              <a:t>npm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r>
              <a:rPr lang="de-AT" dirty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File“)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9E41B9-9FFD-C66B-E1FE-099E70D0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36" y="1912690"/>
            <a:ext cx="4433531" cy="20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35" y="559965"/>
            <a:ext cx="9938508" cy="1371600"/>
          </a:xfrm>
        </p:spPr>
        <p:txBody>
          <a:bodyPr/>
          <a:lstStyle/>
          <a:p>
            <a:r>
              <a:rPr lang="de-AT" dirty="0"/>
              <a:t>Files als Response außerhalb des </a:t>
            </a:r>
            <a:r>
              <a:rPr lang="de-AT" dirty="0" err="1"/>
              <a:t>Parentfolders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Möchten wir eine Datei als Antwort schicken, die sich außerhalb des Ordners (Ebene höher) in der die Server Datei abgelegt ist, befindet benötigt es folgende Schritte</a:t>
            </a:r>
          </a:p>
          <a:p>
            <a:r>
              <a:rPr lang="de-AT" dirty="0" err="1"/>
              <a:t>import</a:t>
            </a:r>
            <a:r>
              <a:rPr lang="de-AT" dirty="0"/>
              <a:t> </a:t>
            </a:r>
            <a:r>
              <a:rPr lang="de-AT" dirty="0" err="1"/>
              <a:t>path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“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Pfad Package mit der Datei und Ordnerpfade verwendet werden können</a:t>
            </a:r>
          </a:p>
          <a:p>
            <a:r>
              <a:rPr lang="de-AT" dirty="0" err="1"/>
              <a:t>Res.sendFile</a:t>
            </a:r>
            <a:r>
              <a:rPr lang="de-AT" dirty="0"/>
              <a:t>(</a:t>
            </a:r>
            <a:r>
              <a:rPr lang="de-AT" dirty="0" err="1"/>
              <a:t>path.join</a:t>
            </a:r>
            <a:r>
              <a:rPr lang="de-AT" dirty="0"/>
              <a:t>(__</a:t>
            </a:r>
            <a:r>
              <a:rPr lang="de-AT" dirty="0" err="1"/>
              <a:t>dirname</a:t>
            </a:r>
            <a:r>
              <a:rPr lang="de-AT" dirty="0"/>
              <a:t> + “../</a:t>
            </a:r>
            <a:r>
              <a:rPr lang="de-AT" dirty="0" err="1"/>
              <a:t>frontend</a:t>
            </a:r>
            <a:r>
              <a:rPr lang="de-AT" dirty="0"/>
              <a:t>/index.html))</a:t>
            </a:r>
          </a:p>
          <a:p>
            <a:pPr lvl="1"/>
            <a:r>
              <a:rPr lang="de-AT" dirty="0" err="1"/>
              <a:t>path.join</a:t>
            </a:r>
            <a:r>
              <a:rPr lang="de-AT" dirty="0"/>
              <a:t> verknüpft den absoluten Pfad der Server Datei mit einem relativen Pfad der auszuliefernden Datei </a:t>
            </a:r>
          </a:p>
          <a:p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express.static</a:t>
            </a:r>
            <a:r>
              <a:rPr lang="de-AT" dirty="0"/>
              <a:t>(„Relativer Pfad zu Statischen Files“) </a:t>
            </a:r>
          </a:p>
          <a:p>
            <a:pPr lvl="1"/>
            <a:r>
              <a:rPr lang="de-AT" dirty="0"/>
              <a:t>Um statische Files (wie HTML, CSS, Bilder usw.) auszuliefern die durch relativen Pfad in einem File eingebettet sind welches als Antwort geschickt wird.</a:t>
            </a:r>
          </a:p>
          <a:p>
            <a:pPr lvl="1"/>
            <a:r>
              <a:rPr lang="de-AT" dirty="0"/>
              <a:t>Angenommen, du hast eine Datei namens „styles.css“ im angegebenen Verzeichnis. Wenn jemand auf http://localhost:3000/styles.css zugreift, wird Express automatisch die Datei aus diesem Verzeichnis aufrufen.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0DDCE6-0DE5-7044-D5E6-AFEAAE71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554" y="1749670"/>
            <a:ext cx="462027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04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BA86D-DC21-FABD-2686-6EEE55E6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Webserver mit Files als Response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5F752E-8591-F93D-D5D6-4208C965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749670"/>
            <a:ext cx="6650527" cy="4444990"/>
          </a:xfrm>
        </p:spPr>
        <p:txBody>
          <a:bodyPr>
            <a:normAutofit fontScale="85000" lnSpcReduction="10000"/>
          </a:bodyPr>
          <a:lstStyle/>
          <a:p>
            <a:r>
              <a:rPr lang="de-AT" dirty="0"/>
              <a:t>Erstelle einen Webserver mit einem GET </a:t>
            </a:r>
            <a:r>
              <a:rPr lang="de-AT" dirty="0" err="1"/>
              <a:t>Endpoint</a:t>
            </a:r>
            <a:r>
              <a:rPr lang="de-AT" dirty="0"/>
              <a:t> „/“ der ein HTML File zurückliefert (Ressource </a:t>
            </a:r>
            <a:r>
              <a:rPr lang="de-AT" dirty="0" err="1"/>
              <a:t>Node</a:t>
            </a:r>
            <a:r>
              <a:rPr lang="de-AT" dirty="0"/>
              <a:t>/Middleware/</a:t>
            </a:r>
            <a:r>
              <a:rPr lang="de-AT" dirty="0" err="1"/>
              <a:t>public</a:t>
            </a:r>
            <a:r>
              <a:rPr lang="de-AT" dirty="0"/>
              <a:t>/index.html)</a:t>
            </a:r>
          </a:p>
          <a:p>
            <a:r>
              <a:rPr lang="de-AT" dirty="0"/>
              <a:t>Um ganze HTML Dateien als Antwort zu senden werden folgende Pakete benötigt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dirname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path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Import {</a:t>
            </a:r>
            <a:r>
              <a:rPr lang="de-AT" dirty="0" err="1"/>
              <a:t>fileURLToPath</a:t>
            </a:r>
            <a:r>
              <a:rPr lang="de-AT" dirty="0"/>
              <a:t>} </a:t>
            </a:r>
            <a:r>
              <a:rPr lang="de-AT" dirty="0" err="1"/>
              <a:t>from</a:t>
            </a:r>
            <a:r>
              <a:rPr lang="de-AT" dirty="0"/>
              <a:t> „</a:t>
            </a:r>
            <a:r>
              <a:rPr lang="de-AT" dirty="0" err="1"/>
              <a:t>url</a:t>
            </a:r>
            <a:r>
              <a:rPr lang="de-AT" dirty="0"/>
              <a:t>“</a:t>
            </a:r>
          </a:p>
          <a:p>
            <a:pPr lvl="1"/>
            <a:r>
              <a:rPr lang="de-AT" dirty="0"/>
              <a:t>Tipp: die Pakete sind bereits im </a:t>
            </a:r>
            <a:r>
              <a:rPr lang="de-AT" dirty="0" err="1"/>
              <a:t>package.json</a:t>
            </a:r>
            <a:r>
              <a:rPr lang="de-AT" dirty="0"/>
              <a:t> File konfiguriert, um sie nutzen zu können führe den Befehl</a:t>
            </a:r>
            <a:r>
              <a:rPr lang="de-AT" dirty="0">
                <a:sym typeface="Wingdings" panose="05000000000000000000" pitchFamily="2" charset="2"/>
              </a:rPr>
              <a:t> „</a:t>
            </a:r>
            <a:r>
              <a:rPr lang="de-AT" dirty="0" err="1">
                <a:sym typeface="Wingdings" panose="05000000000000000000" pitchFamily="2" charset="2"/>
              </a:rPr>
              <a:t>npm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install</a:t>
            </a:r>
            <a:r>
              <a:rPr lang="de-AT" dirty="0">
                <a:sym typeface="Wingdings" panose="05000000000000000000" pitchFamily="2" charset="2"/>
              </a:rPr>
              <a:t>“ im VS Code Terminal aus</a:t>
            </a:r>
            <a:endParaRPr lang="de-AT" dirty="0"/>
          </a:p>
          <a:p>
            <a:r>
              <a:rPr lang="de-AT" dirty="0"/>
              <a:t>Um die </a:t>
            </a:r>
            <a:r>
              <a:rPr lang="de-AT" dirty="0" err="1"/>
              <a:t>BaseURL</a:t>
            </a:r>
            <a:r>
              <a:rPr lang="de-AT" dirty="0"/>
              <a:t> der verwendeten Datei zu erhalten verwende folgende Variable:</a:t>
            </a:r>
          </a:p>
          <a:p>
            <a:pPr lvl="1"/>
            <a:r>
              <a:rPr lang="de-AT" dirty="0" err="1"/>
              <a:t>const</a:t>
            </a:r>
            <a:r>
              <a:rPr lang="de-AT" dirty="0"/>
              <a:t> __</a:t>
            </a:r>
            <a:r>
              <a:rPr lang="de-AT" dirty="0" err="1"/>
              <a:t>dirname</a:t>
            </a:r>
            <a:r>
              <a:rPr lang="de-AT" dirty="0"/>
              <a:t> = </a:t>
            </a:r>
            <a:r>
              <a:rPr lang="de-AT" dirty="0" err="1"/>
              <a:t>dirname</a:t>
            </a:r>
            <a:r>
              <a:rPr lang="de-AT" dirty="0"/>
              <a:t>(</a:t>
            </a:r>
            <a:r>
              <a:rPr lang="de-AT" dirty="0" err="1"/>
              <a:t>fileURLToPath</a:t>
            </a:r>
            <a:r>
              <a:rPr lang="de-AT" dirty="0"/>
              <a:t>(import.meta.url));</a:t>
            </a:r>
          </a:p>
          <a:p>
            <a:r>
              <a:rPr lang="de-AT" dirty="0"/>
              <a:t>Um bei einem </a:t>
            </a:r>
            <a:r>
              <a:rPr lang="de-AT" dirty="0" err="1"/>
              <a:t>Endpoint</a:t>
            </a:r>
            <a:r>
              <a:rPr lang="de-AT" dirty="0"/>
              <a:t> eine Datei als Antwort zu senden verwende die Methode </a:t>
            </a:r>
          </a:p>
          <a:p>
            <a:pPr lvl="1"/>
            <a:r>
              <a:rPr lang="de-AT" dirty="0" err="1"/>
              <a:t>res.sendFile</a:t>
            </a:r>
            <a:r>
              <a:rPr lang="de-AT" dirty="0"/>
              <a:t>(_</a:t>
            </a:r>
            <a:r>
              <a:rPr lang="de-AT" dirty="0" err="1"/>
              <a:t>dirname</a:t>
            </a:r>
            <a:r>
              <a:rPr lang="de-AT" dirty="0"/>
              <a:t> + „/Pfad zu deinem HTML File“)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B45177-11D7-416D-254C-A7F93332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40" y="1892808"/>
            <a:ext cx="4399883" cy="28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4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Web Applikation?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7728"/>
            <a:ext cx="10717037" cy="41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Middleware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80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2057400"/>
            <a:ext cx="4966283" cy="4137259"/>
          </a:xfrm>
        </p:spPr>
        <p:txBody>
          <a:bodyPr/>
          <a:lstStyle/>
          <a:p>
            <a:r>
              <a:rPr lang="de-AT" dirty="0"/>
              <a:t>Middleware wird verwendet, um HTTP-Anfragen und -Antworten zu verarbeiten, bevor sie an die Endpunkte der Anwendung gelangen.</a:t>
            </a:r>
            <a:br>
              <a:rPr lang="de-AT" dirty="0"/>
            </a:br>
            <a:endParaRPr lang="de-AT" dirty="0"/>
          </a:p>
          <a:p>
            <a:r>
              <a:rPr lang="de-AT" dirty="0"/>
              <a:t>Es ermöglicht die Ausführung von Funktionen zwischen dem Empfang der Anfrage und der abschließenden Antwort.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Middleware?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36B63F-2D91-0707-6C17-9BA7BAD9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51" y="2057400"/>
            <a:ext cx="6126161" cy="37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2738CA-FBDF-DE78-501B-295D43AB5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2057400"/>
            <a:ext cx="5201174" cy="4137259"/>
          </a:xfrm>
        </p:spPr>
        <p:txBody>
          <a:bodyPr/>
          <a:lstStyle/>
          <a:p>
            <a:r>
              <a:rPr lang="de-AT" dirty="0"/>
              <a:t>Middleware wird verwendet um:</a:t>
            </a:r>
          </a:p>
          <a:p>
            <a:pPr lvl="1"/>
            <a:r>
              <a:rPr lang="de-AT" dirty="0"/>
              <a:t>den Inhalt von eingehenden POST-Anfragen zu parsen.</a:t>
            </a:r>
          </a:p>
          <a:p>
            <a:pPr lvl="1"/>
            <a:r>
              <a:rPr lang="de-AT" dirty="0"/>
              <a:t>um Anfragen und deren Zeitstempel zu protokollieren (</a:t>
            </a:r>
            <a:r>
              <a:rPr lang="de-AT" dirty="0" err="1"/>
              <a:t>Logging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um den Zugriff auf bestimmte Routen zu beschränken.</a:t>
            </a:r>
          </a:p>
          <a:p>
            <a:pPr lvl="1"/>
            <a:r>
              <a:rPr lang="de-AT" dirty="0"/>
              <a:t> um aufgetretene Fehler abzufangen und eine entsprechende Antwort zu senden.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298648F-D4AF-BDF6-9460-7B3B6EE6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Anwendungsfälle Middleware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CCF7DF-98AC-912F-9E1C-C92E64A5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89" y="2057400"/>
            <a:ext cx="5609180" cy="34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7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162" y="2057400"/>
            <a:ext cx="6195646" cy="4137259"/>
          </a:xfrm>
        </p:spPr>
        <p:txBody>
          <a:bodyPr/>
          <a:lstStyle/>
          <a:p>
            <a:r>
              <a:rPr lang="de-AT" dirty="0"/>
              <a:t>Die Middleware </a:t>
            </a:r>
            <a:r>
              <a:rPr lang="de-AT" dirty="0" err="1"/>
              <a:t>bodyParser</a:t>
            </a:r>
            <a:r>
              <a:rPr lang="de-AT" dirty="0"/>
              <a:t> vereinfacht den Umgang mit dem Inhalt von HTTP </a:t>
            </a:r>
            <a:r>
              <a:rPr lang="de-AT" dirty="0" err="1"/>
              <a:t>Requests</a:t>
            </a:r>
            <a:endParaRPr lang="de-AT" dirty="0"/>
          </a:p>
          <a:p>
            <a:r>
              <a:rPr lang="de-AT" dirty="0" err="1"/>
              <a:t>bodyParser</a:t>
            </a:r>
            <a:r>
              <a:rPr lang="de-AT" dirty="0"/>
              <a:t> nimmt den </a:t>
            </a:r>
            <a:r>
              <a:rPr lang="de-AT" dirty="0" err="1"/>
              <a:t>body</a:t>
            </a:r>
            <a:r>
              <a:rPr lang="de-AT" dirty="0"/>
              <a:t> des </a:t>
            </a:r>
            <a:r>
              <a:rPr lang="de-AT" dirty="0" err="1"/>
              <a:t>Requests</a:t>
            </a:r>
            <a:r>
              <a:rPr lang="de-AT" dirty="0"/>
              <a:t> und </a:t>
            </a:r>
            <a:r>
              <a:rPr lang="de-AT" dirty="0" err="1"/>
              <a:t>parsed</a:t>
            </a:r>
            <a:r>
              <a:rPr lang="de-AT" dirty="0"/>
              <a:t> den Inhalt in ein JSON (wird in kommenden Folien erklärt) Format </a:t>
            </a:r>
          </a:p>
          <a:p>
            <a:r>
              <a:rPr lang="de-AT" dirty="0" err="1"/>
              <a:t>import</a:t>
            </a:r>
            <a:r>
              <a:rPr lang="de-AT" dirty="0"/>
              <a:t> </a:t>
            </a:r>
            <a:r>
              <a:rPr lang="de-AT" dirty="0" err="1"/>
              <a:t>bodyParser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„body-parser“ </a:t>
            </a:r>
          </a:p>
          <a:p>
            <a:r>
              <a:rPr lang="de-AT" dirty="0"/>
              <a:t>Um </a:t>
            </a:r>
            <a:r>
              <a:rPr lang="de-AT" dirty="0" err="1"/>
              <a:t>bodyParser</a:t>
            </a:r>
            <a:r>
              <a:rPr lang="de-AT" dirty="0"/>
              <a:t> für den Server nutzbar zu machen wird folgende Zeile implementiert</a:t>
            </a:r>
            <a:br>
              <a:rPr lang="de-AT" dirty="0"/>
            </a:br>
            <a:r>
              <a:rPr lang="de-AT" dirty="0"/>
              <a:t>„</a:t>
            </a:r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bodyParser.urlencoded</a:t>
            </a:r>
            <a:r>
              <a:rPr lang="de-AT" dirty="0"/>
              <a:t>({</a:t>
            </a:r>
            <a:r>
              <a:rPr lang="de-AT" dirty="0" err="1"/>
              <a:t>extended:true</a:t>
            </a:r>
            <a:r>
              <a:rPr lang="de-AT" dirty="0"/>
              <a:t>}))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73" y="2226353"/>
            <a:ext cx="4503810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bodyParser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1" y="2164808"/>
            <a:ext cx="4503810" cy="3513124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580293" y="2057400"/>
            <a:ext cx="6532684" cy="4284291"/>
          </a:xfrm>
        </p:spPr>
        <p:txBody>
          <a:bodyPr>
            <a:normAutofit/>
          </a:bodyPr>
          <a:lstStyle/>
          <a:p>
            <a:r>
              <a:rPr lang="de-DE" sz="1600" b="1" dirty="0" err="1"/>
              <a:t>app.use</a:t>
            </a:r>
            <a:r>
              <a:rPr lang="de-DE" sz="1600" dirty="0"/>
              <a:t>: Registriert Middleware in einer Express-Anwendung, um sie für alle eingehenden Anfragen zu verwenden.</a:t>
            </a:r>
          </a:p>
          <a:p>
            <a:r>
              <a:rPr lang="de-DE" sz="1600" b="1" dirty="0" err="1"/>
              <a:t>bodyParser.urlencoded</a:t>
            </a:r>
            <a:r>
              <a:rPr lang="de-DE" sz="1600" dirty="0"/>
              <a:t>: Spezifiziert, dass die Middleware den Anfragekörper im URL-kodierten Format parsen soll. Dieses Format wird oft verwendet, wenn Formulardaten von HTML-Formularen übermittelt werden.</a:t>
            </a:r>
          </a:p>
          <a:p>
            <a:r>
              <a:rPr lang="de-DE" sz="1600" b="1" dirty="0"/>
              <a:t>{ </a:t>
            </a:r>
            <a:r>
              <a:rPr lang="de-DE" sz="1600" b="1" dirty="0" err="1"/>
              <a:t>extended</a:t>
            </a:r>
            <a:r>
              <a:rPr lang="de-DE" sz="1600" b="1" dirty="0"/>
              <a:t>: </a:t>
            </a:r>
            <a:r>
              <a:rPr lang="de-DE" sz="1600" b="1" dirty="0" err="1"/>
              <a:t>true</a:t>
            </a:r>
            <a:r>
              <a:rPr lang="de-DE" sz="1600" b="1" dirty="0"/>
              <a:t> }</a:t>
            </a:r>
            <a:r>
              <a:rPr lang="de-DE" sz="1600" dirty="0"/>
              <a:t>:</a:t>
            </a:r>
            <a:r>
              <a:rPr lang="de-DE" sz="1600" b="1" dirty="0"/>
              <a:t> </a:t>
            </a:r>
            <a:r>
              <a:rPr lang="de-DE" sz="1600" dirty="0"/>
              <a:t>Dies ist eine Konfigurationsoption für body-parser. Wenn </a:t>
            </a:r>
            <a:r>
              <a:rPr lang="de-DE" sz="1600" dirty="0" err="1"/>
              <a:t>extended</a:t>
            </a:r>
            <a:r>
              <a:rPr lang="de-DE" sz="1600" dirty="0"/>
              <a:t> auf </a:t>
            </a:r>
            <a:r>
              <a:rPr lang="de-DE" sz="1600" dirty="0" err="1"/>
              <a:t>true</a:t>
            </a:r>
            <a:r>
              <a:rPr lang="de-DE" sz="1600" dirty="0"/>
              <a:t> gesetzt ist, ermöglicht dies das Parsen von URL-kodierten Daten mit komplexen Strukturen (wie verschachtelte Objekte). </a:t>
            </a:r>
            <a:r>
              <a:rPr lang="de-AT" sz="1600" dirty="0"/>
              <a:t>Auf den Inhalt kann mit „</a:t>
            </a:r>
            <a:r>
              <a:rPr lang="de-AT" sz="1600" b="1" dirty="0" err="1"/>
              <a:t>req.body</a:t>
            </a:r>
            <a:r>
              <a:rPr lang="de-AT" sz="1600" dirty="0"/>
              <a:t>“ zugegriffen werden</a:t>
            </a:r>
          </a:p>
        </p:txBody>
      </p:sp>
    </p:spTree>
    <p:extLst>
      <p:ext uri="{BB962C8B-B14F-4D97-AF65-F5344CB8AC3E}">
        <p14:creationId xmlns:p14="http://schemas.microsoft.com/office/powerpoint/2010/main" val="21710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</a:t>
            </a:r>
            <a:r>
              <a:rPr lang="de-AT" dirty="0" err="1"/>
              <a:t>bodyParser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Erweitere deinen </a:t>
            </a:r>
            <a:r>
              <a:rPr lang="de-AT" dirty="0" err="1"/>
              <a:t>Node</a:t>
            </a:r>
            <a:r>
              <a:rPr lang="de-AT" dirty="0"/>
              <a:t> Server um einen POST „/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dieser </a:t>
            </a:r>
            <a:r>
              <a:rPr lang="de-AT" dirty="0" err="1"/>
              <a:t>Endpoint</a:t>
            </a:r>
            <a:r>
              <a:rPr lang="de-AT" dirty="0"/>
              <a:t> aufgerufen wird, dann wird folgender Text angezeigt:</a:t>
            </a:r>
            <a:br>
              <a:rPr lang="de-AT" dirty="0"/>
            </a:br>
            <a:r>
              <a:rPr lang="de-AT" dirty="0"/>
              <a:t>„Der User [eingegebener Username] hat sich gerade angemeldet“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0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50347-049C-9602-CDCA-BA7584C8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</a:t>
            </a:r>
            <a:r>
              <a:rPr lang="de-AT" dirty="0" err="1"/>
              <a:t>morgan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D6DFE-AB9D-243C-10FF-33491CF9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423" y="2057400"/>
            <a:ext cx="6075485" cy="4137259"/>
          </a:xfrm>
        </p:spPr>
        <p:txBody>
          <a:bodyPr/>
          <a:lstStyle/>
          <a:p>
            <a:r>
              <a:rPr lang="de-AT" dirty="0"/>
              <a:t>Die </a:t>
            </a:r>
            <a:r>
              <a:rPr lang="de-AT" dirty="0" err="1"/>
              <a:t>middleware</a:t>
            </a:r>
            <a:r>
              <a:rPr lang="de-AT" dirty="0"/>
              <a:t> </a:t>
            </a:r>
            <a:r>
              <a:rPr lang="de-AT" dirty="0" err="1"/>
              <a:t>morgan</a:t>
            </a:r>
            <a:r>
              <a:rPr lang="de-AT" dirty="0"/>
              <a:t> vereinfacht das </a:t>
            </a:r>
            <a:r>
              <a:rPr lang="de-AT" dirty="0" err="1"/>
              <a:t>logging</a:t>
            </a:r>
            <a:r>
              <a:rPr lang="de-AT" dirty="0"/>
              <a:t> von Anfragen</a:t>
            </a:r>
          </a:p>
          <a:p>
            <a:r>
              <a:rPr lang="de-AT" dirty="0"/>
              <a:t>Alle Anfragen werden automatisch in der Konsole </a:t>
            </a:r>
            <a:r>
              <a:rPr lang="de-AT" dirty="0" err="1"/>
              <a:t>gelogged</a:t>
            </a:r>
            <a:endParaRPr lang="de-AT" dirty="0"/>
          </a:p>
          <a:p>
            <a:r>
              <a:rPr lang="de-AT" dirty="0"/>
              <a:t>Sehr einfach implementiert: </a:t>
            </a:r>
            <a:r>
              <a:rPr lang="de-AT" dirty="0" err="1"/>
              <a:t>app.use</a:t>
            </a:r>
            <a:r>
              <a:rPr lang="de-AT" dirty="0"/>
              <a:t>(</a:t>
            </a:r>
            <a:r>
              <a:rPr lang="de-AT" dirty="0" err="1"/>
              <a:t>morgan</a:t>
            </a:r>
            <a:r>
              <a:rPr lang="de-AT" dirty="0"/>
              <a:t>(„</a:t>
            </a:r>
            <a:r>
              <a:rPr lang="de-AT" dirty="0" err="1"/>
              <a:t>combined</a:t>
            </a:r>
            <a:r>
              <a:rPr lang="de-AT" dirty="0"/>
              <a:t>“))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2154115"/>
            <a:ext cx="4573041" cy="182549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24" y="4799112"/>
            <a:ext cx="8931241" cy="6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9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9496E-DE56-DDB3-5084-E456AA79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Middleware DIY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99A1CF-99E4-9569-CF87-74A5BA3C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16" y="2057400"/>
            <a:ext cx="6972299" cy="4137259"/>
          </a:xfrm>
        </p:spPr>
        <p:txBody>
          <a:bodyPr/>
          <a:lstStyle/>
          <a:p>
            <a:r>
              <a:rPr lang="de-DE" dirty="0"/>
              <a:t>Benutzerdefinierte Middleware erlaubt die Erstellung eigener Funktionen für die Verarbeitung von Anfragen und Antworten in Express.</a:t>
            </a:r>
          </a:p>
          <a:p>
            <a:r>
              <a:rPr lang="de-DE" dirty="0"/>
              <a:t>spezielle Aufgaben werden vor dem Erreichen des Endpunkts in den Anfragezyklus eingefügt werden.</a:t>
            </a:r>
          </a:p>
          <a:p>
            <a:r>
              <a:rPr lang="de-DE" dirty="0"/>
              <a:t>Mit </a:t>
            </a:r>
            <a:r>
              <a:rPr lang="de-DE" dirty="0" err="1"/>
              <a:t>app.use</a:t>
            </a:r>
            <a:r>
              <a:rPr lang="de-DE" dirty="0"/>
              <a:t>(Funktionsname) wird die Middleware für den Server aktiv gesetzt</a:t>
            </a:r>
          </a:p>
          <a:p>
            <a:r>
              <a:rPr lang="de-DE" dirty="0"/>
              <a:t>Die Funktion sollte folgende Parameter beinhalten</a:t>
            </a:r>
          </a:p>
          <a:p>
            <a:pPr lvl="1"/>
            <a:r>
              <a:rPr lang="de-DE" dirty="0" err="1"/>
              <a:t>req</a:t>
            </a:r>
            <a:r>
              <a:rPr lang="de-DE" dirty="0"/>
              <a:t>, </a:t>
            </a:r>
            <a:r>
              <a:rPr lang="de-DE" dirty="0" err="1"/>
              <a:t>res</a:t>
            </a:r>
            <a:r>
              <a:rPr lang="de-DE" dirty="0"/>
              <a:t>, </a:t>
            </a:r>
            <a:r>
              <a:rPr lang="de-DE" dirty="0" err="1"/>
              <a:t>next</a:t>
            </a:r>
            <a:endParaRPr lang="de-DE" dirty="0"/>
          </a:p>
          <a:p>
            <a:pPr lvl="1"/>
            <a:r>
              <a:rPr lang="de-DE" dirty="0"/>
              <a:t>Am Ende der Funktion sollte </a:t>
            </a:r>
            <a:r>
              <a:rPr lang="de-DE" dirty="0" err="1"/>
              <a:t>next</a:t>
            </a:r>
            <a:r>
              <a:rPr lang="de-DE" dirty="0"/>
              <a:t>() verwendet werden, wenn an den tatsächlichen </a:t>
            </a:r>
            <a:r>
              <a:rPr lang="de-DE" dirty="0" err="1"/>
              <a:t>Endpoint</a:t>
            </a:r>
            <a:r>
              <a:rPr lang="de-DE" dirty="0"/>
              <a:t> weitergeleitet werden soll</a:t>
            </a:r>
          </a:p>
          <a:p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075" y="2382715"/>
            <a:ext cx="3476175" cy="16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2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Middleware DIY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4886" y="2057400"/>
            <a:ext cx="6567852" cy="4137259"/>
          </a:xfrm>
        </p:spPr>
        <p:txBody>
          <a:bodyPr>
            <a:normAutofit lnSpcReduction="10000"/>
          </a:bodyPr>
          <a:lstStyle/>
          <a:p>
            <a:r>
              <a:rPr lang="de-AT" dirty="0"/>
              <a:t>Schreibe eine Middleware </a:t>
            </a:r>
            <a:r>
              <a:rPr lang="de-AT" dirty="0" err="1"/>
              <a:t>checkPassword</a:t>
            </a:r>
            <a:r>
              <a:rPr lang="de-AT" dirty="0"/>
              <a:t>(</a:t>
            </a:r>
            <a:r>
              <a:rPr lang="de-AT" dirty="0" err="1"/>
              <a:t>req</a:t>
            </a:r>
            <a:r>
              <a:rPr lang="de-AT" dirty="0"/>
              <a:t>, </a:t>
            </a:r>
            <a:r>
              <a:rPr lang="de-AT" dirty="0" err="1"/>
              <a:t>res</a:t>
            </a:r>
            <a:r>
              <a:rPr lang="de-AT" dirty="0"/>
              <a:t>, </a:t>
            </a:r>
            <a:r>
              <a:rPr lang="de-AT" dirty="0" err="1"/>
              <a:t>next</a:t>
            </a:r>
            <a:r>
              <a:rPr lang="de-AT" dirty="0"/>
              <a:t>) die prüft ob das eingegebene Passwort mit einem Passwort deiner Wahl übereinstimmt </a:t>
            </a:r>
          </a:p>
          <a:p>
            <a:r>
              <a:rPr lang="de-AT" dirty="0"/>
              <a:t>Wenn der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aufgerufen wird und das Passwort nicht stimmt dann soll eine Überschrift mit dem Text „</a:t>
            </a:r>
            <a:r>
              <a:rPr lang="de-AT" dirty="0" err="1"/>
              <a:t>Stop</a:t>
            </a:r>
            <a:r>
              <a:rPr lang="de-AT" dirty="0"/>
              <a:t> - Passwort nicht gültig“ angezeigt werden </a:t>
            </a:r>
            <a:br>
              <a:rPr lang="de-AT" dirty="0"/>
            </a:br>
            <a:r>
              <a:rPr lang="de-AT" dirty="0"/>
              <a:t>Tipp: req.url liefert den angeforderten </a:t>
            </a:r>
            <a:r>
              <a:rPr lang="de-AT" dirty="0" err="1"/>
              <a:t>Endpoint</a:t>
            </a:r>
            <a:endParaRPr lang="de-AT" dirty="0"/>
          </a:p>
          <a:p>
            <a:r>
              <a:rPr lang="de-AT" dirty="0"/>
              <a:t>Wenn das Passwort korrekt ist dann wird an den „</a:t>
            </a:r>
            <a:r>
              <a:rPr lang="de-AT" dirty="0" err="1"/>
              <a:t>submit</a:t>
            </a:r>
            <a:r>
              <a:rPr lang="de-AT" dirty="0"/>
              <a:t>“ </a:t>
            </a:r>
            <a:r>
              <a:rPr lang="de-AT" dirty="0" err="1"/>
              <a:t>endpoint</a:t>
            </a:r>
            <a:r>
              <a:rPr lang="de-AT" dirty="0"/>
              <a:t> weitergeleitet</a:t>
            </a:r>
          </a:p>
          <a:p>
            <a:r>
              <a:rPr lang="en-US" dirty="0"/>
              <a:t>  if(req.url==="/submit")</a:t>
            </a:r>
            <a:br>
              <a:rPr lang="en-US" dirty="0"/>
            </a:br>
            <a:r>
              <a:rPr lang="en-US" dirty="0"/>
              <a:t>	{…}</a:t>
            </a:r>
            <a:br>
              <a:rPr lang="en-US" dirty="0"/>
            </a:br>
            <a:r>
              <a:rPr lang="en-US" dirty="0"/>
              <a:t>else{next()}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81" y="2057400"/>
            <a:ext cx="2868816" cy="27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EJS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030" y="2967887"/>
            <a:ext cx="2758635" cy="9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399"/>
          <a:stretch/>
        </p:blipFill>
        <p:spPr>
          <a:xfrm>
            <a:off x="0" y="11575"/>
            <a:ext cx="12192000" cy="660825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81964" y="125105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955893" y="125104"/>
            <a:ext cx="31054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912213" y="125104"/>
            <a:ext cx="32797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Datenbank</a:t>
            </a:r>
            <a:endParaRPr lang="de-DE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3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 Studio Extension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4" y="2724383"/>
            <a:ext cx="7080734" cy="16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5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Wozu brauchen wir EJS?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5269" y="2057400"/>
            <a:ext cx="7110867" cy="4137259"/>
          </a:xfrm>
        </p:spPr>
        <p:txBody>
          <a:bodyPr>
            <a:normAutofit fontScale="92500"/>
          </a:bodyPr>
          <a:lstStyle/>
          <a:p>
            <a:r>
              <a:rPr lang="de-DE" dirty="0"/>
              <a:t>EJS (Embedded JavaScript) ist ein serverseitiges </a:t>
            </a:r>
            <a:r>
              <a:rPr lang="de-DE" dirty="0" err="1"/>
              <a:t>Templating</a:t>
            </a:r>
            <a:r>
              <a:rPr lang="de-DE" dirty="0"/>
              <a:t>-System, das es ermöglicht, dynamische HTML-Inhalte auf dem Server zu generieren.</a:t>
            </a:r>
          </a:p>
          <a:p>
            <a:r>
              <a:rPr lang="de-DE" dirty="0"/>
              <a:t>EJS erlaubt die direkte Einbettung von JavaScript-Code in HTML-Dateien. Dafür wird &lt;% </a:t>
            </a:r>
            <a:r>
              <a:rPr lang="de-DE" dirty="0" err="1"/>
              <a:t>eingebetter</a:t>
            </a:r>
            <a:r>
              <a:rPr lang="de-DE" dirty="0"/>
              <a:t> JS Code %&gt; verwendet</a:t>
            </a:r>
          </a:p>
          <a:p>
            <a:r>
              <a:rPr lang="de-DE" dirty="0"/>
              <a:t>Um innerhalb von eingebettetem JS Code HTML einzubinden wird die folgende Syntax verwendet { %&gt; HTML Inhalt &lt;% }</a:t>
            </a:r>
          </a:p>
          <a:p>
            <a:r>
              <a:rPr lang="de-DE" dirty="0"/>
              <a:t>Durch die Verwendung von &lt;%= Variablenname %&gt; können in EJS Variablen, die durch den Server übermittelt wurden, eingebunden werden</a:t>
            </a:r>
          </a:p>
          <a:p>
            <a:r>
              <a:rPr lang="de-DE" dirty="0"/>
              <a:t>Die Dateiendung lautet .</a:t>
            </a:r>
            <a:r>
              <a:rPr lang="de-DE" dirty="0" err="1"/>
              <a:t>ejs</a:t>
            </a:r>
            <a:r>
              <a:rPr lang="de-DE" dirty="0"/>
              <a:t>, statt .</a:t>
            </a:r>
            <a:r>
              <a:rPr lang="de-DE" dirty="0" err="1"/>
              <a:t>html</a:t>
            </a:r>
            <a:endParaRPr lang="de-DE" dirty="0"/>
          </a:p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21" y="4009320"/>
            <a:ext cx="3644684" cy="120060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21" y="2403690"/>
            <a:ext cx="3644684" cy="10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0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Wie bindet man EJS am Server ein?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0432" y="2057400"/>
            <a:ext cx="6153912" cy="4137259"/>
          </a:xfrm>
        </p:spPr>
        <p:txBody>
          <a:bodyPr/>
          <a:lstStyle/>
          <a:p>
            <a:r>
              <a:rPr lang="de-DE" dirty="0"/>
              <a:t>Damit der Server </a:t>
            </a:r>
            <a:r>
              <a:rPr lang="de-DE" dirty="0" err="1"/>
              <a:t>ejs</a:t>
            </a:r>
            <a:r>
              <a:rPr lang="de-DE" dirty="0"/>
              <a:t> verwenden kann müssen wir zunächst das Package dafür installieren über „</a:t>
            </a:r>
            <a:r>
              <a:rPr lang="de-DE" dirty="0" err="1"/>
              <a:t>npm</a:t>
            </a:r>
            <a:r>
              <a:rPr lang="de-DE" dirty="0"/>
              <a:t> i </a:t>
            </a:r>
            <a:r>
              <a:rPr lang="de-DE" dirty="0" err="1"/>
              <a:t>ejs</a:t>
            </a:r>
            <a:r>
              <a:rPr lang="de-DE" dirty="0"/>
              <a:t>“</a:t>
            </a:r>
          </a:p>
          <a:p>
            <a:r>
              <a:rPr lang="de-DE" dirty="0"/>
              <a:t>Mit der folgenden Zeile wird </a:t>
            </a:r>
            <a:r>
              <a:rPr lang="de-DE" dirty="0" err="1"/>
              <a:t>ejs</a:t>
            </a:r>
            <a:r>
              <a:rPr lang="de-DE" dirty="0"/>
              <a:t> beim </a:t>
            </a:r>
            <a:r>
              <a:rPr lang="de-DE" dirty="0" err="1"/>
              <a:t>server</a:t>
            </a:r>
            <a:r>
              <a:rPr lang="de-DE" dirty="0"/>
              <a:t> registriert</a:t>
            </a:r>
            <a:br>
              <a:rPr lang="de-DE" dirty="0"/>
            </a:br>
            <a:r>
              <a:rPr lang="de-DE" dirty="0" err="1"/>
              <a:t>app.set</a:t>
            </a:r>
            <a:r>
              <a:rPr lang="de-DE" dirty="0"/>
              <a:t>(„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engine</a:t>
            </a:r>
            <a:r>
              <a:rPr lang="de-DE" dirty="0"/>
              <a:t>“,“</a:t>
            </a:r>
            <a:r>
              <a:rPr lang="de-DE" dirty="0" err="1"/>
              <a:t>ejs</a:t>
            </a:r>
            <a:r>
              <a:rPr lang="de-DE" dirty="0"/>
              <a:t>“)</a:t>
            </a:r>
          </a:p>
          <a:p>
            <a:r>
              <a:rPr lang="de-DE" dirty="0"/>
              <a:t>Um durch einen </a:t>
            </a:r>
            <a:r>
              <a:rPr lang="de-DE" dirty="0" err="1"/>
              <a:t>Endpoint</a:t>
            </a:r>
            <a:r>
              <a:rPr lang="de-DE" dirty="0"/>
              <a:t> ein </a:t>
            </a:r>
            <a:r>
              <a:rPr lang="de-DE" dirty="0" err="1"/>
              <a:t>ejs</a:t>
            </a:r>
            <a:r>
              <a:rPr lang="de-DE" dirty="0"/>
              <a:t> File auszuliefern</a:t>
            </a:r>
            <a:br>
              <a:rPr lang="de-DE" dirty="0"/>
            </a:br>
            <a:r>
              <a:rPr lang="de-DE" dirty="0"/>
              <a:t>wird die Methode </a:t>
            </a:r>
            <a:r>
              <a:rPr lang="de-DE" dirty="0" err="1"/>
              <a:t>res.render</a:t>
            </a:r>
            <a:r>
              <a:rPr lang="de-DE" dirty="0"/>
              <a:t>(Dateipfad, </a:t>
            </a:r>
            <a:r>
              <a:rPr lang="de-DE" dirty="0" err="1"/>
              <a:t>Object</a:t>
            </a:r>
            <a:r>
              <a:rPr lang="de-DE" dirty="0"/>
              <a:t>) verwendet</a:t>
            </a:r>
          </a:p>
          <a:p>
            <a:r>
              <a:rPr lang="de-DE" dirty="0"/>
              <a:t>Im Objekt werden Parameter für das </a:t>
            </a:r>
            <a:r>
              <a:rPr lang="de-DE" dirty="0" err="1"/>
              <a:t>ejs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übergeben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440546"/>
            <a:ext cx="3217035" cy="3353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152832"/>
            <a:ext cx="4405755" cy="1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Erstelle ein EJS File indem der Username und das Passwort die durch das Formular übermittelt wurden nochmal ausgebeben werden</a:t>
            </a:r>
          </a:p>
          <a:p>
            <a:r>
              <a:rPr lang="de-AT" dirty="0"/>
              <a:t>Passe deinen </a:t>
            </a:r>
            <a:r>
              <a:rPr lang="de-AT" dirty="0" err="1"/>
              <a:t>server</a:t>
            </a:r>
            <a:r>
              <a:rPr lang="de-AT" dirty="0"/>
              <a:t> so an, dass beim </a:t>
            </a:r>
            <a:r>
              <a:rPr lang="de-AT" dirty="0" err="1"/>
              <a:t>Endpoint</a:t>
            </a:r>
            <a:r>
              <a:rPr lang="de-AT" dirty="0"/>
              <a:t> „</a:t>
            </a:r>
            <a:r>
              <a:rPr lang="de-AT" dirty="0" err="1"/>
              <a:t>submit</a:t>
            </a:r>
            <a:r>
              <a:rPr lang="de-AT" dirty="0"/>
              <a:t>“ nun das </a:t>
            </a:r>
            <a:r>
              <a:rPr lang="de-AT" dirty="0" err="1"/>
              <a:t>ejs</a:t>
            </a:r>
            <a:r>
              <a:rPr lang="de-AT" dirty="0"/>
              <a:t> File als Antwort gerendert wird und als </a:t>
            </a:r>
          </a:p>
          <a:p>
            <a:r>
              <a:rPr lang="de-AT" dirty="0"/>
              <a:t>Folgender Text wird durch das EJS File angezeigt:</a:t>
            </a:r>
            <a:br>
              <a:rPr lang="de-AT" dirty="0"/>
            </a:br>
            <a:r>
              <a:rPr lang="de-AT" dirty="0"/>
              <a:t>„Hallo [Username] dein Passwort lautet [Passwort]“ 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044" y="4976445"/>
            <a:ext cx="3116175" cy="1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1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 err="1"/>
              <a:t>Application</a:t>
            </a:r>
            <a:r>
              <a:rPr lang="de-AT" sz="2800" dirty="0"/>
              <a:t> </a:t>
            </a:r>
            <a:r>
              <a:rPr lang="de-AT" sz="2800" dirty="0" err="1"/>
              <a:t>Programming</a:t>
            </a:r>
            <a:r>
              <a:rPr lang="de-AT" sz="2800" dirty="0"/>
              <a:t> Interfaces (APIs)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05" y="284577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05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2036574" y="2382716"/>
            <a:ext cx="7767161" cy="298938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3346534364"/>
              </p:ext>
            </p:extLst>
          </p:nvPr>
        </p:nvGraphicFramePr>
        <p:xfrm>
          <a:off x="4273061" y="2646484"/>
          <a:ext cx="1822938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652013789"/>
              </p:ext>
            </p:extLst>
          </p:nvPr>
        </p:nvGraphicFramePr>
        <p:xfrm>
          <a:off x="6095998" y="3222380"/>
          <a:ext cx="1488831" cy="756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422477095"/>
              </p:ext>
            </p:extLst>
          </p:nvPr>
        </p:nvGraphicFramePr>
        <p:xfrm>
          <a:off x="5917224" y="4400551"/>
          <a:ext cx="1667606" cy="76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193156052"/>
              </p:ext>
            </p:extLst>
          </p:nvPr>
        </p:nvGraphicFramePr>
        <p:xfrm>
          <a:off x="4176346" y="4804999"/>
          <a:ext cx="1585545" cy="773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68096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1" b="16689"/>
          <a:stretch/>
        </p:blipFill>
        <p:spPr>
          <a:xfrm>
            <a:off x="6462346" y="2483988"/>
            <a:ext cx="5474677" cy="2107065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657725198"/>
              </p:ext>
            </p:extLst>
          </p:nvPr>
        </p:nvGraphicFramePr>
        <p:xfrm>
          <a:off x="7975002" y="2880197"/>
          <a:ext cx="1106041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4646128"/>
              </p:ext>
            </p:extLst>
          </p:nvPr>
        </p:nvGraphicFramePr>
        <p:xfrm>
          <a:off x="9491799" y="3339655"/>
          <a:ext cx="903326" cy="64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784025011"/>
              </p:ext>
            </p:extLst>
          </p:nvPr>
        </p:nvGraphicFramePr>
        <p:xfrm>
          <a:off x="9383329" y="4138624"/>
          <a:ext cx="1011796" cy="65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4025080573"/>
              </p:ext>
            </p:extLst>
          </p:nvPr>
        </p:nvGraphicFramePr>
        <p:xfrm>
          <a:off x="8047019" y="4326032"/>
          <a:ext cx="962006" cy="66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eine API?</a:t>
            </a:r>
            <a:endParaRPr lang="en-US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67154" y="2312377"/>
            <a:ext cx="5339413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Eine API (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Interface) ist eine Schnittstelle, die es Anwendungen ermöglicht, auf Daten oder Funktionen einer anderen Softwarekomponente zuzugreifen.</a:t>
            </a:r>
          </a:p>
          <a:p>
            <a:r>
              <a:rPr lang="de-DE" dirty="0"/>
              <a:t>Sie definieren die Regeln und Protokolle, nach denen verschiedene Softwarekomponenten miteinander kommunizieren können, unabhängig von ihrer internen Implementierung.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57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Private API </a:t>
            </a:r>
            <a:r>
              <a:rPr lang="de-AT" dirty="0" err="1"/>
              <a:t>vs</a:t>
            </a:r>
            <a:r>
              <a:rPr lang="de-AT" dirty="0"/>
              <a:t> Public API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78070" y="2672704"/>
            <a:ext cx="11271737" cy="2479589"/>
            <a:chOff x="345829" y="3165073"/>
            <a:chExt cx="9554309" cy="2062431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511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HTTP Protokoll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4838" y="1899138"/>
            <a:ext cx="8081962" cy="4295521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GET:</a:t>
            </a:r>
            <a:r>
              <a:rPr lang="de-DE" dirty="0"/>
              <a:t> Die GET-Methode wird verwendet, um Daten von einem Server abzurufen. </a:t>
            </a:r>
          </a:p>
          <a:p>
            <a:r>
              <a:rPr lang="de-DE" b="1" dirty="0"/>
              <a:t>POST:</a:t>
            </a:r>
            <a:r>
              <a:rPr lang="de-DE" dirty="0"/>
              <a:t> Mit der POST-Methode können Daten an einen Server gesendet werden, um Ressourcen zu erstellen oder zu aktualisieren. Die Daten werden im Body der Anfrage übermittelt.</a:t>
            </a:r>
          </a:p>
          <a:p>
            <a:r>
              <a:rPr lang="de-DE" b="1" dirty="0"/>
              <a:t>PUT:</a:t>
            </a:r>
            <a:r>
              <a:rPr lang="de-DE" dirty="0"/>
              <a:t> Die PUT-Methode wird verwendet, um Daten an einen bestimmten URI zu senden, um die Ressource an diesem Ort zu erstellen oder zu aktualisieren.</a:t>
            </a:r>
          </a:p>
          <a:p>
            <a:r>
              <a:rPr lang="de-DE" b="1" dirty="0"/>
              <a:t>PATCH:</a:t>
            </a:r>
            <a:r>
              <a:rPr lang="de-DE" dirty="0"/>
              <a:t> Die PATCH-Methode wird verwendet, um partielle Aktualisierungen an einer Ressource vorzunehmen. Es wird nur der Teil der Daten übermittelt, der aktualisiert werden soll.</a:t>
            </a:r>
          </a:p>
          <a:p>
            <a:r>
              <a:rPr lang="de-DE" b="1" dirty="0"/>
              <a:t>DELETE:</a:t>
            </a:r>
            <a:r>
              <a:rPr lang="de-DE" dirty="0"/>
              <a:t> Mit der DELETE-Methode können Ressourcen auf einem Server gelöscht werden. Die Anfrage gibt an, welche Ressource gelöscht werden soll.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22" y="1723292"/>
            <a:ext cx="277284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Query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Query-Parameter sind zusätzliche Informationen, die an eine URL angehängt werden, um spezifische Anfragen zu formulieren.</a:t>
            </a:r>
          </a:p>
          <a:p>
            <a:r>
              <a:rPr lang="de-DE" dirty="0"/>
              <a:t>Sie folgen dem Fragezeichen in der URL und bestehen aus Schlüssel-Wert-Paaren (z. B. ?key1=value1&amp;key2=value2).</a:t>
            </a:r>
          </a:p>
          <a:p>
            <a:r>
              <a:rPr lang="de-DE" dirty="0"/>
              <a:t>Sie ermöglichen es, Filter, Sortierung oder andere Parameter an eine Serveranfrage anzuhängen.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req.query</a:t>
            </a:r>
            <a:r>
              <a:rPr lang="de-DE" dirty="0"/>
              <a:t> abgerufen werden.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5064906"/>
            <a:ext cx="9482676" cy="7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Frontend - Backend Technologien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30"/>
          <a:stretch/>
        </p:blipFill>
        <p:spPr>
          <a:xfrm>
            <a:off x="809914" y="2057400"/>
            <a:ext cx="10174609" cy="3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6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Pfadparameter sind Teile der URL, die dazu verwendet werden, variable Daten in den Pfad einer </a:t>
            </a:r>
            <a:r>
              <a:rPr lang="de-DE" dirty="0" err="1"/>
              <a:t>RESTful</a:t>
            </a:r>
            <a:r>
              <a:rPr lang="de-DE" dirty="0"/>
              <a:t>-API-Anfrage einzufügen.</a:t>
            </a:r>
          </a:p>
          <a:p>
            <a:r>
              <a:rPr lang="de-DE" dirty="0"/>
              <a:t>Sie werden in der Regel in geschweiften Klammern dargestellt, z. B. /</a:t>
            </a:r>
            <a:r>
              <a:rPr lang="de-DE" dirty="0" err="1"/>
              <a:t>users</a:t>
            </a:r>
            <a:r>
              <a:rPr lang="de-DE" dirty="0"/>
              <a:t>/{</a:t>
            </a:r>
            <a:r>
              <a:rPr lang="de-DE" dirty="0" err="1"/>
              <a:t>userId</a:t>
            </a:r>
            <a:r>
              <a:rPr lang="de-DE" dirty="0"/>
              <a:t>}.</a:t>
            </a:r>
          </a:p>
          <a:p>
            <a:r>
              <a:rPr lang="de-DE" dirty="0"/>
              <a:t>Sie ermöglichen es, dynamische Teile in der URL zu definieren, wie z. B. die ID eines Benutzers oder einer Ressource.</a:t>
            </a:r>
          </a:p>
          <a:p>
            <a:r>
              <a:rPr lang="de-DE" dirty="0"/>
              <a:t>In Node.js und Express können sie mit </a:t>
            </a:r>
            <a:r>
              <a:rPr lang="de-DE" dirty="0" err="1"/>
              <a:t>req.params</a:t>
            </a:r>
            <a:r>
              <a:rPr lang="de-DE" dirty="0"/>
              <a:t> abgerufen werden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4909741"/>
            <a:ext cx="9751694" cy="5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28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zu Query / Path 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22132" y="2057400"/>
            <a:ext cx="7262446" cy="4137259"/>
          </a:xfrm>
        </p:spPr>
        <p:txBody>
          <a:bodyPr/>
          <a:lstStyle/>
          <a:p>
            <a:r>
              <a:rPr lang="de-AT" dirty="0"/>
              <a:t>Nutze Postman um Anfragen an eine Public API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um </a:t>
            </a:r>
            <a:r>
              <a:rPr lang="en-US" dirty="0" err="1"/>
              <a:t>bestimmte</a:t>
            </a:r>
            <a:r>
              <a:rPr lang="en-US" dirty="0"/>
              <a:t> </a:t>
            </a:r>
            <a:r>
              <a:rPr lang="en-US" dirty="0" err="1"/>
              <a:t>Aktivitäten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bekommen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langweilig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r>
              <a:rPr lang="de-AT" dirty="0"/>
              <a:t>Nutze dafür die „</a:t>
            </a:r>
            <a:r>
              <a:rPr lang="de-AT" dirty="0" err="1"/>
              <a:t>bored</a:t>
            </a:r>
            <a:r>
              <a:rPr lang="de-AT" dirty="0"/>
              <a:t> API“, die unter folgendem Link dokumentiert ist </a:t>
            </a:r>
            <a:r>
              <a:rPr lang="en-US" dirty="0">
                <a:hlinkClick r:id="rId2"/>
              </a:rPr>
              <a:t>https://bored-api.appbrewery.com/</a:t>
            </a:r>
            <a:r>
              <a:rPr lang="en-US" dirty="0"/>
              <a:t> </a:t>
            </a:r>
          </a:p>
          <a:p>
            <a:r>
              <a:rPr lang="de-AT" dirty="0"/>
              <a:t>Sende eine Abfrage für alle Aktivitäten mit dem Typ „</a:t>
            </a:r>
            <a:r>
              <a:rPr lang="de-AT" dirty="0" err="1"/>
              <a:t>cooking</a:t>
            </a:r>
            <a:r>
              <a:rPr lang="de-AT" dirty="0"/>
              <a:t>“ und der Anzahl der Teilnehmer = 2</a:t>
            </a:r>
          </a:p>
          <a:p>
            <a:r>
              <a:rPr lang="de-AT" dirty="0"/>
              <a:t>Sende eine Abfrage um eine spezielle Aktivität mit dem </a:t>
            </a:r>
            <a:r>
              <a:rPr lang="de-AT" dirty="0" err="1"/>
              <a:t>key</a:t>
            </a:r>
            <a:r>
              <a:rPr lang="de-AT" dirty="0"/>
              <a:t> = </a:t>
            </a:r>
            <a:r>
              <a:rPr lang="en-US" dirty="0"/>
              <a:t>3943506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erhalten</a:t>
            </a:r>
            <a:endParaRPr lang="de-AT" dirty="0"/>
          </a:p>
          <a:p>
            <a:endParaRPr lang="de-AT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CB6C5-932B-E953-C0AF-CCF4452C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96" y="2725616"/>
            <a:ext cx="2305051" cy="2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5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Standards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899138"/>
            <a:ext cx="8459183" cy="41370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38299" y="5495192"/>
            <a:ext cx="1500555" cy="817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4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Regeln für REST APIs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5107" y="2057400"/>
            <a:ext cx="8129955" cy="4137259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 Ressource in einer </a:t>
            </a:r>
            <a:r>
              <a:rPr lang="de-DE" dirty="0" err="1"/>
              <a:t>RESTful</a:t>
            </a:r>
            <a:r>
              <a:rPr lang="de-DE" dirty="0"/>
              <a:t> API sollte durch </a:t>
            </a:r>
            <a:r>
              <a:rPr lang="de-DE" b="1" dirty="0"/>
              <a:t>einen eindeutigen </a:t>
            </a:r>
            <a:r>
              <a:rPr lang="de-DE" b="1" dirty="0" err="1"/>
              <a:t>Identifikator</a:t>
            </a:r>
            <a:r>
              <a:rPr lang="de-DE" b="1" dirty="0"/>
              <a:t> </a:t>
            </a:r>
            <a:r>
              <a:rPr lang="de-DE" dirty="0"/>
              <a:t>wie eine URL identifiziert werden.</a:t>
            </a:r>
          </a:p>
          <a:p>
            <a:r>
              <a:rPr lang="de-DE" dirty="0" err="1"/>
              <a:t>RESTful</a:t>
            </a:r>
            <a:r>
              <a:rPr lang="de-DE" dirty="0"/>
              <a:t> APIs folgen dem </a:t>
            </a:r>
            <a:r>
              <a:rPr lang="de-DE" b="1" dirty="0"/>
              <a:t>CRUD-Prinzip</a:t>
            </a:r>
            <a:r>
              <a:rPr lang="de-DE" dirty="0"/>
              <a:t> (Create, Read, Update, Delete) und nutzen die entsprechenden HTTP-Methoden (POST, GET, PUT/PATCH, DELETE) für die Interaktion mit Ressourcen.</a:t>
            </a:r>
          </a:p>
          <a:p>
            <a:r>
              <a:rPr lang="de-DE" dirty="0" err="1"/>
              <a:t>RESTful</a:t>
            </a:r>
            <a:r>
              <a:rPr lang="de-DE" dirty="0"/>
              <a:t> APIs sind </a:t>
            </a:r>
            <a:r>
              <a:rPr lang="de-DE" b="1" dirty="0"/>
              <a:t>zustandslos</a:t>
            </a:r>
            <a:r>
              <a:rPr lang="de-DE" dirty="0"/>
              <a:t>, was bedeutet, dass jede Anfrage vom Client alle Informationen enthält, die der Server zur Verarbeitung benötigt. Der Server speichert keinen Zustand zwischen Anfragen.</a:t>
            </a:r>
          </a:p>
          <a:p>
            <a:r>
              <a:rPr lang="de-DE" b="1" dirty="0"/>
              <a:t>Standard Datei Format </a:t>
            </a:r>
            <a:r>
              <a:rPr lang="de-DE" dirty="0"/>
              <a:t>wird als Antwort verwendet (JSON, XML,..) Im Normalfall wird </a:t>
            </a:r>
            <a:r>
              <a:rPr lang="de-DE" b="1" dirty="0"/>
              <a:t>JSON</a:t>
            </a:r>
            <a:r>
              <a:rPr lang="de-DE" dirty="0"/>
              <a:t> verwendet</a:t>
            </a:r>
          </a:p>
          <a:p>
            <a:r>
              <a:rPr lang="de-DE" b="1" dirty="0"/>
              <a:t>Client und Server</a:t>
            </a:r>
            <a:r>
              <a:rPr lang="de-DE" dirty="0"/>
              <a:t> sind voneinander </a:t>
            </a:r>
            <a:r>
              <a:rPr lang="de-DE" b="1" dirty="0"/>
              <a:t>unabhängig</a:t>
            </a:r>
            <a:r>
              <a:rPr lang="de-DE" dirty="0"/>
              <a:t>, und software-architektonisch getrennt. 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062" y="2876502"/>
            <a:ext cx="3147333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8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JSON?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8362" y="1978270"/>
            <a:ext cx="6646984" cy="42163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 JSON (JavaScript </a:t>
            </a:r>
            <a:r>
              <a:rPr lang="de-DE" dirty="0" err="1"/>
              <a:t>Object</a:t>
            </a:r>
            <a:r>
              <a:rPr lang="de-DE" dirty="0"/>
              <a:t> Notation) ist ein leichtgewichtiges Datenformat, das zur einfachen Darstellung strukturierter Daten verwendet wird.</a:t>
            </a:r>
          </a:p>
          <a:p>
            <a:r>
              <a:rPr lang="de-DE" dirty="0"/>
              <a:t>JSON verwendet Schlüssel-Wert-Paare, wobei Schlüssel (Strings) mit Werten (Strings, Zahlen, </a:t>
            </a:r>
            <a:r>
              <a:rPr lang="de-DE" dirty="0" err="1"/>
              <a:t>Booleans</a:t>
            </a:r>
            <a:r>
              <a:rPr lang="de-DE" dirty="0"/>
              <a:t>, Objekte, Arrays oder null) verknüpft sind.</a:t>
            </a:r>
          </a:p>
          <a:p>
            <a:r>
              <a:rPr lang="de-DE" dirty="0"/>
              <a:t>JSON ist für Menschen leicht lesbar und schreibbar, was es zu einem häufig verwendeten </a:t>
            </a:r>
            <a:r>
              <a:rPr lang="de-DE" b="1" dirty="0"/>
              <a:t>Format für Datenaustausch in Webanwendungen und APIs</a:t>
            </a:r>
            <a:r>
              <a:rPr lang="de-DE" dirty="0"/>
              <a:t> macht.</a:t>
            </a:r>
          </a:p>
          <a:p>
            <a:r>
              <a:rPr lang="de-DE" dirty="0"/>
              <a:t>JSON unterstützt eine hierarchische Struktur, wodurch komplexe Daten durch die Einbettung von Objekten und Arrays einfach repräsentiert werden können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47" y="2049011"/>
            <a:ext cx="3972310" cy="32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29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idx="1"/>
          </p:nvPr>
        </p:nvSpPr>
        <p:spPr>
          <a:xfrm>
            <a:off x="882160" y="2074985"/>
            <a:ext cx="5967047" cy="4137259"/>
          </a:xfrm>
        </p:spPr>
        <p:txBody>
          <a:bodyPr/>
          <a:lstStyle/>
          <a:p>
            <a:r>
              <a:rPr lang="de-AT" dirty="0"/>
              <a:t>Bis hierher haben wir </a:t>
            </a:r>
            <a:r>
              <a:rPr lang="de-AT" dirty="0" err="1"/>
              <a:t>Requests</a:t>
            </a:r>
            <a:r>
              <a:rPr lang="de-AT" dirty="0"/>
              <a:t> nur über unser Formular im Frontend </a:t>
            </a:r>
            <a:r>
              <a:rPr lang="de-AT" dirty="0" err="1"/>
              <a:t>bzw</a:t>
            </a:r>
            <a:r>
              <a:rPr lang="de-AT" dirty="0"/>
              <a:t> über Postman versendet</a:t>
            </a:r>
          </a:p>
          <a:p>
            <a:r>
              <a:rPr lang="de-AT" dirty="0"/>
              <a:t>Häufig findet eine Kommunikation von Server zu Server statt wobei ein Server die API des anderen aufruft</a:t>
            </a:r>
          </a:p>
          <a:p>
            <a:r>
              <a:rPr lang="de-AT" dirty="0"/>
              <a:t>So kann unsere Applikation Daten (in Form von JSON) von einer </a:t>
            </a:r>
            <a:r>
              <a:rPr lang="de-AT" dirty="0" err="1"/>
              <a:t>public</a:t>
            </a:r>
            <a:r>
              <a:rPr lang="de-AT" dirty="0"/>
              <a:t> API abrufen und im Frontend anzeigen lassen</a:t>
            </a:r>
          </a:p>
          <a:p>
            <a:r>
              <a:rPr lang="de-AT" dirty="0"/>
              <a:t>Häufig wird das Package </a:t>
            </a:r>
            <a:r>
              <a:rPr lang="de-AT" dirty="0" err="1"/>
              <a:t>Axios</a:t>
            </a:r>
            <a:r>
              <a:rPr lang="de-AT" dirty="0"/>
              <a:t> dafür verwendet, um das Package zu installieren führen den Befehl „</a:t>
            </a:r>
            <a:r>
              <a:rPr lang="de-AT" dirty="0" err="1"/>
              <a:t>npm</a:t>
            </a:r>
            <a:r>
              <a:rPr lang="de-AT" dirty="0"/>
              <a:t> i </a:t>
            </a:r>
            <a:r>
              <a:rPr lang="de-AT" dirty="0" err="1"/>
              <a:t>axios</a:t>
            </a:r>
            <a:r>
              <a:rPr lang="de-AT" dirty="0"/>
              <a:t>“ aus</a:t>
            </a:r>
          </a:p>
          <a:p>
            <a:endParaRPr lang="de-AT" dirty="0"/>
          </a:p>
          <a:p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6849207" y="2206575"/>
            <a:ext cx="5004675" cy="17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7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5078" y="414286"/>
            <a:ext cx="9378304" cy="1222765"/>
          </a:xfrm>
        </p:spPr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1252715" y="1709685"/>
            <a:ext cx="4529391" cy="681591"/>
          </a:xfrm>
        </p:spPr>
        <p:txBody>
          <a:bodyPr/>
          <a:lstStyle/>
          <a:p>
            <a:r>
              <a:rPr lang="de-AT" dirty="0"/>
              <a:t>Ohne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1891761" y="2863386"/>
            <a:ext cx="4529391" cy="344125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>
          <a:xfrm>
            <a:off x="6167691" y="1725068"/>
            <a:ext cx="4529391" cy="681591"/>
          </a:xfrm>
        </p:spPr>
        <p:txBody>
          <a:bodyPr/>
          <a:lstStyle/>
          <a:p>
            <a:r>
              <a:rPr lang="de-AT" dirty="0"/>
              <a:t>Mit </a:t>
            </a:r>
            <a:r>
              <a:rPr lang="de-AT" dirty="0" err="1"/>
              <a:t>Axios</a:t>
            </a:r>
            <a:endParaRPr lang="de-AT" dirty="0"/>
          </a:p>
          <a:p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t="6956"/>
          <a:stretch/>
        </p:blipFill>
        <p:spPr>
          <a:xfrm>
            <a:off x="852741" y="2006779"/>
            <a:ext cx="5102847" cy="445997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53" y="4712346"/>
            <a:ext cx="5083550" cy="125519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53" y="2006779"/>
            <a:ext cx="53149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6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Server Side API </a:t>
            </a:r>
            <a:r>
              <a:rPr lang="de-AT" dirty="0" err="1"/>
              <a:t>Requests</a:t>
            </a:r>
            <a:r>
              <a:rPr lang="de-AT" dirty="0"/>
              <a:t> mit </a:t>
            </a:r>
            <a:r>
              <a:rPr lang="de-AT" dirty="0" err="1"/>
              <a:t>Axios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905608" y="2057400"/>
            <a:ext cx="6356838" cy="4137259"/>
          </a:xfrm>
        </p:spPr>
        <p:txBody>
          <a:bodyPr>
            <a:normAutofit/>
          </a:bodyPr>
          <a:lstStyle/>
          <a:p>
            <a:r>
              <a:rPr lang="de-DE" dirty="0" err="1"/>
              <a:t>axios.get</a:t>
            </a:r>
            <a:r>
              <a:rPr lang="de-DE" dirty="0"/>
              <a:t>(URL) wird verwendet, um eine GET-Anfrage an die angegebene API-URL (</a:t>
            </a:r>
            <a:r>
              <a:rPr lang="de-DE" dirty="0" err="1"/>
              <a:t>yourUrl</a:t>
            </a:r>
            <a:r>
              <a:rPr lang="de-DE" dirty="0"/>
              <a:t>) zu senden. </a:t>
            </a:r>
          </a:p>
          <a:p>
            <a:r>
              <a:rPr lang="de-DE" dirty="0"/>
              <a:t>.</a:t>
            </a:r>
            <a:r>
              <a:rPr lang="de-DE" dirty="0" err="1"/>
              <a:t>then</a:t>
            </a:r>
            <a:r>
              <a:rPr lang="de-DE" dirty="0"/>
              <a:t>(</a:t>
            </a:r>
            <a:r>
              <a:rPr lang="de-DE" dirty="0" err="1"/>
              <a:t>response</a:t>
            </a:r>
            <a:r>
              <a:rPr lang="de-DE" dirty="0"/>
              <a:t> =&gt; {…} wartet auf die Antwort der API und führt daraufhin den Code im inneren Block aus</a:t>
            </a:r>
          </a:p>
          <a:p>
            <a:r>
              <a:rPr lang="de-DE" dirty="0"/>
              <a:t>Die Daten der Antwort werden unter </a:t>
            </a:r>
            <a:r>
              <a:rPr lang="de-DE" dirty="0" err="1"/>
              <a:t>response.data</a:t>
            </a:r>
            <a:r>
              <a:rPr lang="de-DE" dirty="0"/>
              <a:t> gespeichert</a:t>
            </a:r>
          </a:p>
          <a:p>
            <a:r>
              <a:rPr lang="de-DE" dirty="0"/>
              <a:t>Bei erfolgreicher API-Antwort wird ein HTTP-Statuscode 200 gesendet, und die Antwort an den Client enthält den Text "</a:t>
            </a:r>
            <a:r>
              <a:rPr lang="de-DE" dirty="0" err="1"/>
              <a:t>your</a:t>
            </a:r>
            <a:r>
              <a:rPr lang="de-DE" dirty="0"/>
              <a:t> Message" zusammen mit den Daten (</a:t>
            </a:r>
            <a:r>
              <a:rPr lang="de-DE" dirty="0" err="1"/>
              <a:t>response.data</a:t>
            </a:r>
            <a:r>
              <a:rPr lang="de-DE" dirty="0"/>
              <a:t>) der API-Antwort.</a:t>
            </a:r>
          </a:p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70" y="2147027"/>
            <a:ext cx="4582088" cy="19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0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wo befindet sich die ISS?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7832" y="2057400"/>
            <a:ext cx="6787660" cy="4137259"/>
          </a:xfrm>
        </p:spPr>
        <p:txBody>
          <a:bodyPr>
            <a:normAutofit/>
          </a:bodyPr>
          <a:lstStyle/>
          <a:p>
            <a:r>
              <a:rPr lang="de-AT" dirty="0"/>
              <a:t>Schreibe einen zusätzlichen </a:t>
            </a:r>
            <a:r>
              <a:rPr lang="de-AT" dirty="0" err="1"/>
              <a:t>Endpoint</a:t>
            </a:r>
            <a:r>
              <a:rPr lang="de-AT" dirty="0"/>
              <a:t> in deiner API „/iss“ </a:t>
            </a:r>
          </a:p>
          <a:p>
            <a:r>
              <a:rPr lang="de-AT" dirty="0"/>
              <a:t>Nutze </a:t>
            </a:r>
            <a:r>
              <a:rPr lang="de-AT" dirty="0" err="1"/>
              <a:t>Axios</a:t>
            </a:r>
            <a:r>
              <a:rPr lang="de-AT" dirty="0"/>
              <a:t> um die API für den Standort der ISS zu ermitteln aufzurufen</a:t>
            </a:r>
            <a:br>
              <a:rPr lang="de-AT" dirty="0"/>
            </a:br>
            <a:r>
              <a:rPr lang="en-US" dirty="0">
                <a:hlinkClick r:id="rId2"/>
              </a:rPr>
              <a:t>https://api.wheretheiss.at/v1/satellites/25544</a:t>
            </a:r>
            <a:r>
              <a:rPr lang="en-US" dirty="0"/>
              <a:t> </a:t>
            </a:r>
          </a:p>
          <a:p>
            <a:r>
              <a:rPr lang="de-AT" dirty="0"/>
              <a:t>Lies dir die Beschreibung der Schnittstelle durch und versuche die API richtig zu verwenden</a:t>
            </a:r>
            <a:endParaRPr lang="en-US" dirty="0"/>
          </a:p>
          <a:p>
            <a:r>
              <a:rPr lang="de-AT" dirty="0"/>
              <a:t>Gib die Werte für Breiten (</a:t>
            </a:r>
            <a:r>
              <a:rPr lang="de-AT" dirty="0" err="1"/>
              <a:t>latitude</a:t>
            </a:r>
            <a:r>
              <a:rPr lang="de-AT" dirty="0"/>
              <a:t>) und Längengrad (</a:t>
            </a:r>
            <a:r>
              <a:rPr lang="de-AT" dirty="0" err="1"/>
              <a:t>longitude</a:t>
            </a:r>
            <a:r>
              <a:rPr lang="de-AT" dirty="0"/>
              <a:t>) als Response im Frontend zurück</a:t>
            </a:r>
          </a:p>
          <a:p>
            <a:r>
              <a:rPr lang="de-AT" dirty="0"/>
              <a:t>Gib beide Werte in Google </a:t>
            </a:r>
            <a:r>
              <a:rPr lang="de-AT" dirty="0" err="1"/>
              <a:t>Maps</a:t>
            </a:r>
            <a:r>
              <a:rPr lang="de-AT" dirty="0"/>
              <a:t> mit , getrennt ein um herauszufinden wo sich die ISS im Moment befindet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457" y="4504229"/>
            <a:ext cx="3207930" cy="62072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62DCD-F181-8AE2-6D6F-BD09FF96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Synchrone vs. Asynchrone Funktionen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F9C452-E44C-4D29-80E6-82D4848EB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3" y="2057400"/>
            <a:ext cx="6044184" cy="4137259"/>
          </a:xfrm>
        </p:spPr>
        <p:txBody>
          <a:bodyPr>
            <a:normAutofit/>
          </a:bodyPr>
          <a:lstStyle/>
          <a:p>
            <a:r>
              <a:rPr lang="de-AT" sz="1600" dirty="0"/>
              <a:t>Synchronen Funktionen führen Code sequenziell aus, blockieren dabei den Ausführungsfaden und warten auf den Abschluss jeder Aufgabe </a:t>
            </a:r>
          </a:p>
          <a:p>
            <a:r>
              <a:rPr lang="de-AT" sz="1600" dirty="0"/>
              <a:t>Asynchrone Funktionen ermöglichen es, Code nicht blockierend auszuführen und auf das Ergebnis von Aufgaben zu warten, ohne den gesamten Programmfluss zu stoppen.</a:t>
            </a:r>
          </a:p>
          <a:p>
            <a:r>
              <a:rPr lang="de-AT" sz="1600" dirty="0"/>
              <a:t>Der </a:t>
            </a:r>
            <a:r>
              <a:rPr lang="de-AT" sz="1600" dirty="0" err="1"/>
              <a:t>await</a:t>
            </a:r>
            <a:r>
              <a:rPr lang="de-AT" sz="1600" dirty="0"/>
              <a:t> - Operator wird innerhalb von asynchronen Funktionen verwendet, um auf das Ergebnis einer asynchronen Operation zu warten.</a:t>
            </a:r>
          </a:p>
          <a:p>
            <a:r>
              <a:rPr lang="de-AT" sz="1600" dirty="0"/>
              <a:t>Alternativ kann .</a:t>
            </a:r>
            <a:r>
              <a:rPr lang="de-AT" sz="1600" dirty="0" err="1"/>
              <a:t>then</a:t>
            </a:r>
            <a:r>
              <a:rPr lang="de-AT" sz="1600" dirty="0"/>
              <a:t> verwendet werden um Code auszuführen sobald das Ergebnis der asynchronen Funktion verfügbar ist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30E2A-4744-3C7E-3434-9EF93F57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89" y="2499432"/>
            <a:ext cx="5173622" cy="10700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5FE631-E26B-6F7D-FA81-0DC2510E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9" y="3901138"/>
            <a:ext cx="4087367" cy="18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Technolgien</a:t>
            </a:r>
            <a:r>
              <a:rPr lang="de-AT" dirty="0"/>
              <a:t>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1096" t="10561"/>
          <a:stretch/>
        </p:blipFill>
        <p:spPr>
          <a:xfrm>
            <a:off x="4374855" y="1899139"/>
            <a:ext cx="3442290" cy="44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7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AB31F96-E68A-7614-01E2-E15856ED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202912"/>
            <a:ext cx="10095579" cy="60150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4DB5A0-6B23-BA0B-ACA6-DCBFEBB3BC83}"/>
              </a:ext>
            </a:extLst>
          </p:cNvPr>
          <p:cNvSpPr txBox="1"/>
          <p:nvPr/>
        </p:nvSpPr>
        <p:spPr>
          <a:xfrm>
            <a:off x="3627602" y="3831456"/>
            <a:ext cx="6145572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de-AT" dirty="0">
                <a:hlinkClick r:id="rId3"/>
              </a:rPr>
              <a:t>https://rapidapi.com/hub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377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1F99C-F73A-C9F3-9B5C-1CE8635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 Witze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CA111-EBEB-73D7-EF9C-B0A228AF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92" y="2034941"/>
            <a:ext cx="7532400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Erstelle eine API (neuer </a:t>
            </a:r>
            <a:r>
              <a:rPr lang="de-AT" dirty="0" err="1"/>
              <a:t>node</a:t>
            </a:r>
            <a:r>
              <a:rPr lang="de-AT" dirty="0"/>
              <a:t>-server) die Witze erzählt und verwaltet</a:t>
            </a:r>
          </a:p>
          <a:p>
            <a:r>
              <a:rPr lang="de-AT" dirty="0"/>
              <a:t>Nutze dafür die Ressource </a:t>
            </a:r>
            <a:br>
              <a:rPr lang="de-AT" dirty="0"/>
            </a:br>
            <a:r>
              <a:rPr lang="de-AT" dirty="0"/>
              <a:t>„0. Eure Codebeispiele/[Name]/Node/</a:t>
            </a:r>
            <a:r>
              <a:rPr lang="de-AT" dirty="0" err="1"/>
              <a:t>WitzeAPI</a:t>
            </a:r>
            <a:r>
              <a:rPr lang="de-AT" dirty="0"/>
              <a:t>“</a:t>
            </a:r>
          </a:p>
          <a:p>
            <a:r>
              <a:rPr lang="de-AT" dirty="0"/>
              <a:t>In den Ressourcen ist das Grundgerüst der API gegeben.</a:t>
            </a:r>
            <a:br>
              <a:rPr lang="de-AT" dirty="0"/>
            </a:br>
            <a:r>
              <a:rPr lang="de-AT" dirty="0"/>
              <a:t>Ziel ist es nun</a:t>
            </a:r>
            <a:r>
              <a:rPr lang="de-AT" b="1" dirty="0"/>
              <a:t> mindestens </a:t>
            </a:r>
            <a:r>
              <a:rPr lang="de-AT" dirty="0"/>
              <a:t>den</a:t>
            </a:r>
            <a:r>
              <a:rPr lang="de-AT" b="1" dirty="0"/>
              <a:t> „/</a:t>
            </a:r>
            <a:r>
              <a:rPr lang="de-AT" b="1" dirty="0" err="1"/>
              <a:t>random</a:t>
            </a:r>
            <a:r>
              <a:rPr lang="de-AT" b="1" dirty="0"/>
              <a:t>“</a:t>
            </a:r>
            <a:r>
              <a:rPr lang="de-AT" dirty="0"/>
              <a:t> </a:t>
            </a:r>
            <a:r>
              <a:rPr lang="de-AT" dirty="0" err="1"/>
              <a:t>Endpoint</a:t>
            </a:r>
            <a:r>
              <a:rPr lang="de-AT" dirty="0"/>
              <a:t> zu erstellen und mit Logik zu befüllen. </a:t>
            </a:r>
          </a:p>
          <a:p>
            <a:r>
              <a:rPr lang="de-AT" dirty="0"/>
              <a:t>Um die API zu testen könnt ihr die JSON Datei „</a:t>
            </a:r>
            <a:r>
              <a:rPr lang="de-AT" dirty="0" err="1"/>
              <a:t>JokeAPI.postman_collection.json</a:t>
            </a:r>
            <a:r>
              <a:rPr lang="de-AT" dirty="0"/>
              <a:t>“ in Postman importieren</a:t>
            </a:r>
          </a:p>
          <a:p>
            <a:r>
              <a:rPr lang="de-AT" dirty="0"/>
              <a:t>In der Postman Doku erhältst du eine genaue Beschreibung der einzelnen Endpoints</a:t>
            </a:r>
            <a:br>
              <a:rPr lang="de-AT" dirty="0"/>
            </a:br>
            <a:r>
              <a:rPr lang="de-AT" dirty="0">
                <a:hlinkClick r:id="rId2"/>
              </a:rPr>
              <a:t>https://documenter.getpostman.com/view/6048123/2s9XxsTv8Y</a:t>
            </a:r>
            <a:r>
              <a:rPr lang="de-AT" dirty="0"/>
              <a:t> </a:t>
            </a:r>
          </a:p>
          <a:p>
            <a:r>
              <a:rPr lang="de-AT" dirty="0"/>
              <a:t>Freiwillige Hausübung: Einen oder mehrere andere Endpoints implementieren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E6D282-C459-F677-BC48-E44013E0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16" y="2410917"/>
            <a:ext cx="3417264" cy="33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B2D39-04C7-67B1-E01C-E3B39F6B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API Aufruf über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6C4CF-B8FF-2A8C-3CAE-C386439B1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233" y="2057400"/>
            <a:ext cx="5687735" cy="4137259"/>
          </a:xfrm>
        </p:spPr>
        <p:txBody>
          <a:bodyPr/>
          <a:lstStyle/>
          <a:p>
            <a:r>
              <a:rPr lang="de-AT" dirty="0"/>
              <a:t>Wir haben bislang eine API über AXIOS im Backend oder über Postman aufgerufen</a:t>
            </a:r>
          </a:p>
          <a:p>
            <a:r>
              <a:rPr lang="de-AT" dirty="0"/>
              <a:t>Im nächsten Schritt werden wir eine API direkt über JS Frontend aufrufen (ohne Node.js)</a:t>
            </a:r>
          </a:p>
          <a:p>
            <a:r>
              <a:rPr lang="de-AT" dirty="0"/>
              <a:t>Die bereits bekannte AXIOS Methode kann sowohl im Node Backend als auch im JS Frontend verwendet werden</a:t>
            </a:r>
          </a:p>
          <a:p>
            <a:r>
              <a:rPr lang="de-AT" dirty="0"/>
              <a:t>Sehr häufig wird die JS native Funktion </a:t>
            </a:r>
            <a:r>
              <a:rPr lang="de-AT" dirty="0" err="1"/>
              <a:t>fetch</a:t>
            </a:r>
            <a:r>
              <a:rPr lang="de-AT" dirty="0"/>
              <a:t>() verwendet die wir genauer kennen lernen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2CC748-C998-9221-3C18-61ED3D80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628" y="2611644"/>
            <a:ext cx="4858300" cy="18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6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CDB5-A6E9-3589-A4FE-68BCA52B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70" y="685800"/>
            <a:ext cx="8915402" cy="1371600"/>
          </a:xfrm>
        </p:spPr>
        <p:txBody>
          <a:bodyPr/>
          <a:lstStyle/>
          <a:p>
            <a:r>
              <a:rPr lang="de-AT" dirty="0"/>
              <a:t>Frontend API Aufruf mit </a:t>
            </a:r>
            <a:r>
              <a:rPr lang="de-AT" dirty="0" err="1"/>
              <a:t>fetch</a:t>
            </a:r>
            <a:r>
              <a:rPr lang="de-AT" dirty="0"/>
              <a:t>()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D1FF-84D7-0F7B-841E-2CE1B6E2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57400"/>
            <a:ext cx="6848856" cy="4137259"/>
          </a:xfrm>
        </p:spPr>
        <p:txBody>
          <a:bodyPr>
            <a:normAutofit fontScale="92500" lnSpcReduction="20000"/>
          </a:bodyPr>
          <a:lstStyle/>
          <a:p>
            <a:r>
              <a:rPr lang="de-AT" dirty="0"/>
              <a:t>Um vom Frontend einen API Aufruf abzusetzen wird </a:t>
            </a:r>
            <a:br>
              <a:rPr lang="de-AT" dirty="0"/>
            </a:br>
            <a:r>
              <a:rPr lang="de-AT" dirty="0"/>
              <a:t>die Methode </a:t>
            </a:r>
            <a:r>
              <a:rPr lang="de-AT" dirty="0" err="1"/>
              <a:t>fetch</a:t>
            </a:r>
            <a:r>
              <a:rPr lang="de-AT" dirty="0"/>
              <a:t>() verwendet</a:t>
            </a:r>
          </a:p>
          <a:p>
            <a:r>
              <a:rPr lang="de-AT" dirty="0"/>
              <a:t>Als ersten Parameter wird die URL der API angegeben die man aufrufen möchte (</a:t>
            </a:r>
            <a:r>
              <a:rPr lang="de-AT" dirty="0" err="1"/>
              <a:t>Bsp</a:t>
            </a:r>
            <a:r>
              <a:rPr lang="de-AT" dirty="0"/>
              <a:t>: https://api.example.com/data)</a:t>
            </a:r>
          </a:p>
          <a:p>
            <a:r>
              <a:rPr lang="de-AT" dirty="0"/>
              <a:t>Als 2. Parameter wird ein Objekt übergeben mit folgenden Properties:</a:t>
            </a:r>
          </a:p>
          <a:p>
            <a:pPr lvl="1"/>
            <a:r>
              <a:rPr lang="de-AT" b="1" dirty="0" err="1"/>
              <a:t>method</a:t>
            </a:r>
            <a:r>
              <a:rPr lang="de-AT" b="1" dirty="0"/>
              <a:t>: </a:t>
            </a:r>
            <a:r>
              <a:rPr lang="de-AT" dirty="0"/>
              <a:t>Ermöglicht das Festlegen der HTTP-Methode, standardmäßig wird GET verwendet (GET benötigt keinen </a:t>
            </a:r>
            <a:r>
              <a:rPr lang="de-AT" dirty="0" err="1"/>
              <a:t>body</a:t>
            </a:r>
            <a:r>
              <a:rPr lang="de-AT" dirty="0"/>
              <a:t>)</a:t>
            </a:r>
          </a:p>
          <a:p>
            <a:pPr lvl="1"/>
            <a:r>
              <a:rPr lang="de-AT" b="1" dirty="0" err="1"/>
              <a:t>headers</a:t>
            </a:r>
            <a:r>
              <a:rPr lang="de-AT" b="1" dirty="0"/>
              <a:t>: </a:t>
            </a:r>
            <a:r>
              <a:rPr lang="de-AT" dirty="0"/>
              <a:t>Übermittelt das Format indem der Body übertragen wird </a:t>
            </a:r>
            <a:br>
              <a:rPr lang="de-AT" dirty="0"/>
            </a:br>
            <a:r>
              <a:rPr lang="de-AT" dirty="0"/>
              <a:t>(</a:t>
            </a:r>
            <a:r>
              <a:rPr lang="de-AT" dirty="0" err="1"/>
              <a:t>Bsp</a:t>
            </a:r>
            <a:r>
              <a:rPr lang="de-AT" dirty="0"/>
              <a:t>: “Content-Type“ : “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json</a:t>
            </a:r>
            <a:r>
              <a:rPr lang="de-AT" dirty="0"/>
              <a:t>“)</a:t>
            </a:r>
          </a:p>
          <a:p>
            <a:pPr lvl="1"/>
            <a:r>
              <a:rPr lang="de-AT" b="1" dirty="0" err="1"/>
              <a:t>body</a:t>
            </a:r>
            <a:r>
              <a:rPr lang="de-AT" b="1" dirty="0"/>
              <a:t>: </a:t>
            </a:r>
            <a:r>
              <a:rPr lang="de-AT" dirty="0"/>
              <a:t>Übermittelt Daten, die an den Server gesendet werden sollen. Im Fall einer REST API wird hier ein JSON Objekt übergeben</a:t>
            </a:r>
          </a:p>
          <a:p>
            <a:r>
              <a:rPr lang="de-AT" dirty="0"/>
              <a:t>Die Methode </a:t>
            </a:r>
            <a:r>
              <a:rPr lang="de-AT" dirty="0" err="1"/>
              <a:t>JSON.stringify</a:t>
            </a:r>
            <a:r>
              <a:rPr lang="de-AT" dirty="0"/>
              <a:t>(</a:t>
            </a:r>
            <a:r>
              <a:rPr lang="de-AT" dirty="0" err="1"/>
              <a:t>data</a:t>
            </a:r>
            <a:r>
              <a:rPr lang="de-AT" dirty="0"/>
              <a:t>) wandelt ein JS Objekt in JSON um. Umgekehrt wäre </a:t>
            </a:r>
            <a:r>
              <a:rPr lang="de-AT" dirty="0" err="1"/>
              <a:t>JSON.parse</a:t>
            </a:r>
            <a:r>
              <a:rPr lang="de-AT" dirty="0"/>
              <a:t>()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7C47C-C526-08C5-1C3C-29460CF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20" y="1698598"/>
            <a:ext cx="3903397" cy="15143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F7868-273D-3023-C789-CE61F534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2" y="3508460"/>
            <a:ext cx="32675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17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2CDB5-A6E9-3589-A4FE-68BCA52B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70" y="685800"/>
            <a:ext cx="8915402" cy="1371600"/>
          </a:xfrm>
        </p:spPr>
        <p:txBody>
          <a:bodyPr/>
          <a:lstStyle/>
          <a:p>
            <a:r>
              <a:rPr lang="de-AT" dirty="0"/>
              <a:t>Frontend API Aufruf mit </a:t>
            </a:r>
            <a:r>
              <a:rPr lang="de-AT" dirty="0" err="1"/>
              <a:t>fetch</a:t>
            </a:r>
            <a:r>
              <a:rPr lang="de-AT" dirty="0"/>
              <a:t>()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5D1FF-84D7-0F7B-841E-2CE1B6E2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057400"/>
            <a:ext cx="7003046" cy="4137259"/>
          </a:xfrm>
        </p:spPr>
        <p:txBody>
          <a:bodyPr>
            <a:normAutofit/>
          </a:bodyPr>
          <a:lstStyle/>
          <a:p>
            <a:r>
              <a:rPr lang="de-AT" dirty="0" err="1"/>
              <a:t>Fetch</a:t>
            </a:r>
            <a:r>
              <a:rPr lang="de-AT" dirty="0"/>
              <a:t> ist eine asynchrone Funktion deren Antwort erst verfügbar ist wenn eine Abfrage erfolgreich war. Deshalb wird mit dem ersten .</a:t>
            </a:r>
            <a:r>
              <a:rPr lang="de-AT" dirty="0" err="1"/>
              <a:t>then</a:t>
            </a:r>
            <a:r>
              <a:rPr lang="de-AT" dirty="0"/>
              <a:t>(…) auf die Antwort der </a:t>
            </a:r>
            <a:r>
              <a:rPr lang="de-AT" dirty="0" err="1"/>
              <a:t>fetch</a:t>
            </a:r>
            <a:r>
              <a:rPr lang="de-AT" dirty="0"/>
              <a:t> Funktion gewartet</a:t>
            </a:r>
          </a:p>
          <a:p>
            <a:r>
              <a:rPr lang="de-AT" dirty="0"/>
              <a:t>Innerhalb der ersten .</a:t>
            </a:r>
            <a:r>
              <a:rPr lang="de-AT" dirty="0" err="1"/>
              <a:t>then</a:t>
            </a:r>
            <a:r>
              <a:rPr lang="de-AT" dirty="0"/>
              <a:t> Methode wird </a:t>
            </a:r>
            <a:r>
              <a:rPr lang="de-AT" dirty="0" err="1"/>
              <a:t>response.json</a:t>
            </a:r>
            <a:r>
              <a:rPr lang="de-AT" dirty="0"/>
              <a:t>() verwendet um die Antwort des Servers in ein JSON </a:t>
            </a:r>
            <a:r>
              <a:rPr lang="de-AT" dirty="0" err="1"/>
              <a:t>Object</a:t>
            </a:r>
            <a:r>
              <a:rPr lang="de-AT" dirty="0"/>
              <a:t> zu parsen.</a:t>
            </a:r>
          </a:p>
          <a:p>
            <a:r>
              <a:rPr lang="de-AT" dirty="0"/>
              <a:t>Da .</a:t>
            </a:r>
            <a:r>
              <a:rPr lang="de-AT" dirty="0" err="1"/>
              <a:t>json</a:t>
            </a:r>
            <a:r>
              <a:rPr lang="de-AT" dirty="0"/>
              <a:t>() wiederrum eine asynchrone Funktion ist muss erneut auf die Antwort gewartet werden. Deshalb wird in einem zweiten .</a:t>
            </a:r>
            <a:r>
              <a:rPr lang="de-AT" dirty="0" err="1"/>
              <a:t>then</a:t>
            </a:r>
            <a:r>
              <a:rPr lang="de-AT" dirty="0"/>
              <a:t> auf das geparste JSON Objekt gewartet und im Parameter </a:t>
            </a:r>
            <a:r>
              <a:rPr lang="de-AT" dirty="0" err="1"/>
              <a:t>data</a:t>
            </a:r>
            <a:r>
              <a:rPr lang="de-AT" dirty="0"/>
              <a:t> gespeichert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17C47C-C526-08C5-1C3C-29460CF6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420" y="1698598"/>
            <a:ext cx="3903397" cy="15143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4F7868-273D-3023-C789-CE61F534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352" y="3508460"/>
            <a:ext cx="32675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3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F2C70-DDFB-7B07-13AE-8244ADE0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Tipp: API Aufrufe in Funktion kapseln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A4F10-F58F-49E3-6D56-8C7A19EC5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057400"/>
            <a:ext cx="6611783" cy="4137259"/>
          </a:xfrm>
        </p:spPr>
        <p:txBody>
          <a:bodyPr/>
          <a:lstStyle/>
          <a:p>
            <a:r>
              <a:rPr lang="de-AT" dirty="0"/>
              <a:t>Um unerwartete Fehlversuche beim Aufruf der API abzufangen wird häufig ein </a:t>
            </a:r>
            <a:r>
              <a:rPr lang="de-AT" dirty="0" err="1"/>
              <a:t>try</a:t>
            </a:r>
            <a:r>
              <a:rPr lang="de-AT" dirty="0"/>
              <a:t> /catch Block verwendet</a:t>
            </a:r>
          </a:p>
          <a:p>
            <a:r>
              <a:rPr lang="de-AT" dirty="0"/>
              <a:t>Um auch verschiedene Fehlerfälle abzudecken, kann der Code für einen einfach API Aufruf mehrere Zeilen beinhalten  </a:t>
            </a:r>
          </a:p>
          <a:p>
            <a:r>
              <a:rPr lang="de-AT" dirty="0"/>
              <a:t>Deshalb ist es ratsam die Funktion in ein externes File auszulagern und bei Bedarf zu importieren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998232-C1D3-C111-82A0-F2B9138E4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680" y="2157965"/>
            <a:ext cx="4015922" cy="40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32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07832" y="685800"/>
            <a:ext cx="8915402" cy="1371600"/>
          </a:xfrm>
        </p:spPr>
        <p:txBody>
          <a:bodyPr/>
          <a:lstStyle/>
          <a:p>
            <a:r>
              <a:rPr lang="de-AT" dirty="0"/>
              <a:t>Übung gemeinsam: ISS API über Frontend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5952" y="2057400"/>
            <a:ext cx="6652470" cy="4137259"/>
          </a:xfrm>
        </p:spPr>
        <p:txBody>
          <a:bodyPr>
            <a:normAutofit/>
          </a:bodyPr>
          <a:lstStyle/>
          <a:p>
            <a:r>
              <a:rPr lang="de-AT" sz="1700" dirty="0"/>
              <a:t>Schreibe einen zusätzlichen </a:t>
            </a:r>
            <a:r>
              <a:rPr lang="de-AT" sz="1700" dirty="0" err="1"/>
              <a:t>Endpoint</a:t>
            </a:r>
            <a:r>
              <a:rPr lang="de-AT" sz="1700" dirty="0"/>
              <a:t> in deiner API „/</a:t>
            </a:r>
            <a:r>
              <a:rPr lang="de-AT" sz="1700" dirty="0" err="1"/>
              <a:t>issdata</a:t>
            </a:r>
            <a:r>
              <a:rPr lang="de-AT" sz="1700" dirty="0"/>
              <a:t>“ </a:t>
            </a:r>
          </a:p>
          <a:p>
            <a:r>
              <a:rPr lang="de-AT" sz="1700" dirty="0"/>
              <a:t>Nutze </a:t>
            </a:r>
            <a:r>
              <a:rPr lang="de-AT" sz="1700" dirty="0" err="1"/>
              <a:t>Axios</a:t>
            </a:r>
            <a:r>
              <a:rPr lang="de-AT" sz="1700" dirty="0"/>
              <a:t> um die API für den Standort der ISS zu ermitteln aufzurufen </a:t>
            </a:r>
            <a:r>
              <a:rPr lang="en-US" sz="1700" dirty="0">
                <a:hlinkClick r:id="rId2"/>
              </a:rPr>
              <a:t>https://api.wheretheiss.at/v1/satellites/25544</a:t>
            </a:r>
            <a:r>
              <a:rPr lang="en-US" sz="1700" dirty="0"/>
              <a:t> </a:t>
            </a:r>
          </a:p>
          <a:p>
            <a:r>
              <a:rPr lang="de-AT" sz="1700" dirty="0"/>
              <a:t>Gib die Werte für Breiten (</a:t>
            </a:r>
            <a:r>
              <a:rPr lang="de-AT" sz="1700" dirty="0" err="1"/>
              <a:t>latitude</a:t>
            </a:r>
            <a:r>
              <a:rPr lang="de-AT" sz="1700" dirty="0"/>
              <a:t>) und Längengrad (</a:t>
            </a:r>
            <a:r>
              <a:rPr lang="de-AT" sz="1700" dirty="0" err="1"/>
              <a:t>longitude</a:t>
            </a:r>
            <a:r>
              <a:rPr lang="de-AT" sz="1700" dirty="0"/>
              <a:t>) als Response in Form von JSON zurück</a:t>
            </a:r>
          </a:p>
          <a:p>
            <a:r>
              <a:rPr lang="de-AT" sz="1700" dirty="0"/>
              <a:t>Implementiere einen Button „ISS Daten aktualisieren“, der beim Klick die </a:t>
            </a:r>
            <a:r>
              <a:rPr lang="de-AT" sz="1700" dirty="0" err="1"/>
              <a:t>fetch</a:t>
            </a:r>
            <a:r>
              <a:rPr lang="de-AT" sz="1700" dirty="0"/>
              <a:t> Methode nutzt um Daten vom Backend </a:t>
            </a:r>
            <a:r>
              <a:rPr lang="de-AT" sz="1700" dirty="0" err="1"/>
              <a:t>Endpoint</a:t>
            </a:r>
            <a:r>
              <a:rPr lang="de-AT" sz="1700" dirty="0"/>
              <a:t> /</a:t>
            </a:r>
            <a:r>
              <a:rPr lang="de-AT" sz="1700" dirty="0" err="1"/>
              <a:t>issdata</a:t>
            </a:r>
            <a:r>
              <a:rPr lang="de-AT" sz="1700" dirty="0"/>
              <a:t> zu holen und anzuzeigen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012" y="4250911"/>
            <a:ext cx="2726480" cy="5275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012" y="1907931"/>
            <a:ext cx="3798444" cy="214532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CA9826-3A98-0283-F5FA-AFBE498177C4}"/>
              </a:ext>
            </a:extLst>
          </p:cNvPr>
          <p:cNvGrpSpPr/>
          <p:nvPr/>
        </p:nvGrpSpPr>
        <p:grpSpPr>
          <a:xfrm>
            <a:off x="6543413" y="5066950"/>
            <a:ext cx="5505396" cy="1265764"/>
            <a:chOff x="345829" y="3165073"/>
            <a:chExt cx="9554309" cy="206243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04156B6-2A05-AB98-DC7C-6E90BD89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829" y="3165073"/>
              <a:ext cx="5417447" cy="206243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665471C-90D5-9DD0-B126-A56723A5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70" b="-1"/>
            <a:stretch/>
          </p:blipFill>
          <p:spPr>
            <a:xfrm>
              <a:off x="4062045" y="3174023"/>
              <a:ext cx="5838093" cy="2053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252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B21EA0-4795-3F03-D704-DA35858C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Übung: Witze API Aufruf mit </a:t>
            </a:r>
            <a:r>
              <a:rPr lang="de-AT" dirty="0" err="1"/>
              <a:t>fetch</a:t>
            </a:r>
            <a:r>
              <a:rPr lang="de-AT" dirty="0"/>
              <a:t>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B1022-10E3-45A8-CA78-B330BEDAD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22" y="2057400"/>
            <a:ext cx="5686058" cy="4137259"/>
          </a:xfrm>
        </p:spPr>
        <p:txBody>
          <a:bodyPr>
            <a:normAutofit fontScale="92500"/>
          </a:bodyPr>
          <a:lstStyle/>
          <a:p>
            <a:r>
              <a:rPr lang="de-AT" dirty="0"/>
              <a:t>Implementiere ein Frontend über das der zuvor entwickelte Witze API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</a:t>
            </a:r>
            <a:r>
              <a:rPr lang="de-AT" dirty="0"/>
              <a:t>“ aufgerufen wird und gib den Zufallswitz im Frontend aus.</a:t>
            </a:r>
          </a:p>
          <a:p>
            <a:r>
              <a:rPr lang="de-AT" dirty="0"/>
              <a:t>Implementiere einen Button der beim Klick immer wieder einen neuen Zufallswitz erzeugt und im Frontend anzeigt</a:t>
            </a:r>
          </a:p>
          <a:p>
            <a:r>
              <a:rPr lang="de-AT" dirty="0"/>
              <a:t>Verwende dafür einen Event </a:t>
            </a:r>
            <a:r>
              <a:rPr lang="de-AT" dirty="0" err="1"/>
              <a:t>Listener</a:t>
            </a:r>
            <a:r>
              <a:rPr lang="de-AT" dirty="0"/>
              <a:t> für den Button der beim Klick die </a:t>
            </a:r>
            <a:r>
              <a:rPr lang="de-AT" dirty="0" err="1"/>
              <a:t>fetch</a:t>
            </a:r>
            <a:r>
              <a:rPr lang="de-AT" dirty="0"/>
              <a:t>-Methode aufruft und die Antwort des /</a:t>
            </a:r>
            <a:r>
              <a:rPr lang="de-AT" dirty="0" err="1"/>
              <a:t>random</a:t>
            </a:r>
            <a:r>
              <a:rPr lang="de-AT" dirty="0"/>
              <a:t> Endpoints im Frontend ausgibt</a:t>
            </a:r>
          </a:p>
          <a:p>
            <a:r>
              <a:rPr lang="de-AT" dirty="0"/>
              <a:t>Freiwillige Hausübung: </a:t>
            </a:r>
            <a:r>
              <a:rPr lang="de-AT" dirty="0" err="1"/>
              <a:t>Fontend</a:t>
            </a:r>
            <a:r>
              <a:rPr lang="de-AT" dirty="0"/>
              <a:t> entwickeln um auch die anderen Endpoints verwenden zu können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B1ECB-C785-D75D-E30E-4F05822E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16" y="4014021"/>
            <a:ext cx="1603501" cy="5696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EFB53C6-9C93-630A-69E1-772F3B67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00" y="4775236"/>
            <a:ext cx="4270078" cy="14194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ABA71E-37E0-DD7C-6A9C-DF6EC3EC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418" y="2192789"/>
            <a:ext cx="2134848" cy="21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9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6063" y="2502485"/>
            <a:ext cx="5061674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2800" dirty="0"/>
              <a:t>Node.js-Anbindung an MySQL-Datenbank</a:t>
            </a:r>
          </a:p>
        </p:txBody>
      </p:sp>
      <p:pic>
        <p:nvPicPr>
          <p:cNvPr id="1026" name="Picture 2" descr="Node.js – Wikipedia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58" y="2434295"/>
            <a:ext cx="1906989" cy="11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- LiveAgent">
            <a:extLst>
              <a:ext uri="{FF2B5EF4-FFF2-40B4-BE49-F238E27FC236}">
                <a16:creationId xmlns:a16="http://schemas.microsoft.com/office/drawing/2014/main" id="{D4434B64-926B-9177-EBF3-132EB0D5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506" y="3093244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94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(1)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057400"/>
            <a:ext cx="6384608" cy="4283562"/>
          </a:xfrm>
        </p:spPr>
        <p:txBody>
          <a:bodyPr>
            <a:normAutofit lnSpcReduction="10000"/>
          </a:bodyPr>
          <a:lstStyle/>
          <a:p>
            <a:r>
              <a:rPr lang="de-AT" dirty="0"/>
              <a:t>Um mit einer MySQL-Datenbank zu interagieren, wird das </a:t>
            </a:r>
            <a:r>
              <a:rPr lang="de-AT" dirty="0" err="1"/>
              <a:t>npm</a:t>
            </a:r>
            <a:r>
              <a:rPr lang="de-AT" dirty="0"/>
              <a:t>-Package „</a:t>
            </a:r>
            <a:r>
              <a:rPr lang="de-AT" dirty="0" err="1"/>
              <a:t>mysql</a:t>
            </a:r>
            <a:r>
              <a:rPr lang="de-AT" dirty="0"/>
              <a:t>“ installiert und importiert</a:t>
            </a:r>
          </a:p>
          <a:p>
            <a:r>
              <a:rPr lang="de-AT" dirty="0"/>
              <a:t> Um den Zugang zur Datenbank zu konfigurieren, wird die Methode  </a:t>
            </a:r>
            <a:r>
              <a:rPr lang="de-AT" dirty="0" err="1"/>
              <a:t>mysql.createConnection</a:t>
            </a:r>
            <a:r>
              <a:rPr lang="de-AT" dirty="0"/>
              <a:t>({…}) verwendet wobei folgende Properties im Objekt übergeben werden (Beispiele für lokale Entwicklung):</a:t>
            </a:r>
          </a:p>
          <a:p>
            <a:pPr lvl="1"/>
            <a:r>
              <a:rPr lang="de-AT" dirty="0"/>
              <a:t>host  (“</a:t>
            </a:r>
            <a:r>
              <a:rPr lang="de-AT" dirty="0" err="1"/>
              <a:t>localhost</a:t>
            </a:r>
            <a:r>
              <a:rPr lang="de-AT" dirty="0"/>
              <a:t>“)</a:t>
            </a:r>
          </a:p>
          <a:p>
            <a:pPr lvl="1"/>
            <a:r>
              <a:rPr lang="de-AT" dirty="0" err="1"/>
              <a:t>user</a:t>
            </a:r>
            <a:r>
              <a:rPr lang="de-AT" dirty="0"/>
              <a:t> (“root“)</a:t>
            </a:r>
          </a:p>
          <a:p>
            <a:pPr lvl="1"/>
            <a:r>
              <a:rPr lang="de-AT" dirty="0" err="1"/>
              <a:t>password</a:t>
            </a:r>
            <a:r>
              <a:rPr lang="de-AT" dirty="0"/>
              <a:t> (““) </a:t>
            </a:r>
          </a:p>
          <a:p>
            <a:pPr lvl="1"/>
            <a:r>
              <a:rPr lang="de-AT" dirty="0" err="1"/>
              <a:t>database</a:t>
            </a:r>
            <a:r>
              <a:rPr lang="de-AT" dirty="0"/>
              <a:t> (“Name der Datenbank“)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connection.connect</a:t>
            </a:r>
            <a:r>
              <a:rPr lang="de-AT" dirty="0"/>
              <a:t>() wird die Verbindung zur Datenbank aufgebaut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3D1831-103E-6331-7278-4DDB8C74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21"/>
          <a:stretch/>
        </p:blipFill>
        <p:spPr>
          <a:xfrm>
            <a:off x="7441034" y="2241957"/>
            <a:ext cx="4576873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Download </a:t>
            </a:r>
            <a:r>
              <a:rPr lang="de-AT" dirty="0" err="1"/>
              <a:t>Nodejs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02478" y="5427786"/>
            <a:ext cx="8915402" cy="413725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https://nodejs.org/en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neu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2729" b="20023"/>
          <a:stretch/>
        </p:blipFill>
        <p:spPr>
          <a:xfrm>
            <a:off x="1709927" y="1914847"/>
            <a:ext cx="8374381" cy="35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33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(2)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057400"/>
            <a:ext cx="6583679" cy="4137259"/>
          </a:xfrm>
        </p:spPr>
        <p:txBody>
          <a:bodyPr>
            <a:normAutofit fontScale="85000" lnSpcReduction="20000"/>
          </a:bodyPr>
          <a:lstStyle/>
          <a:p>
            <a:r>
              <a:rPr lang="de-AT" dirty="0"/>
              <a:t>Eine SQL-Abfrage wird in einer </a:t>
            </a:r>
            <a:r>
              <a:rPr lang="de-AT" dirty="0" err="1"/>
              <a:t>const</a:t>
            </a:r>
            <a:r>
              <a:rPr lang="de-AT" dirty="0"/>
              <a:t> Variable gespeichert (häufig </a:t>
            </a:r>
            <a:r>
              <a:rPr lang="de-AT" dirty="0" err="1"/>
              <a:t>query</a:t>
            </a:r>
            <a:r>
              <a:rPr lang="de-AT" dirty="0"/>
              <a:t> genannt)</a:t>
            </a:r>
          </a:p>
          <a:p>
            <a:r>
              <a:rPr lang="de-AT" dirty="0"/>
              <a:t>Über die Methode </a:t>
            </a:r>
            <a:r>
              <a:rPr lang="de-AT" dirty="0" err="1"/>
              <a:t>connection.query</a:t>
            </a:r>
            <a:r>
              <a:rPr lang="de-AT" dirty="0"/>
              <a:t>(..) wird die Query an die Datenbank gesendet und eine Antwort in Form eines </a:t>
            </a:r>
            <a:r>
              <a:rPr lang="de-AT" dirty="0" err="1"/>
              <a:t>Javascript</a:t>
            </a:r>
            <a:r>
              <a:rPr lang="de-AT" dirty="0"/>
              <a:t> Objekts zurückgegeben. </a:t>
            </a:r>
          </a:p>
          <a:p>
            <a:r>
              <a:rPr lang="de-AT" dirty="0" err="1"/>
              <a:t>res.json</a:t>
            </a:r>
            <a:r>
              <a:rPr lang="de-AT" dirty="0"/>
              <a:t>(</a:t>
            </a:r>
            <a:r>
              <a:rPr lang="de-AT" dirty="0" err="1"/>
              <a:t>results</a:t>
            </a:r>
            <a:r>
              <a:rPr lang="de-AT" dirty="0"/>
              <a:t>) wird verwendet um das Ergebnis als JSON-Antwort zu senden</a:t>
            </a:r>
          </a:p>
          <a:p>
            <a:r>
              <a:rPr lang="de-AT" dirty="0"/>
              <a:t>Innerhalb der </a:t>
            </a:r>
            <a:r>
              <a:rPr lang="de-AT" dirty="0" err="1"/>
              <a:t>connection.query</a:t>
            </a:r>
            <a:r>
              <a:rPr lang="de-AT" dirty="0"/>
              <a:t>(..) Methode werden folgende Parameter übergeben</a:t>
            </a:r>
          </a:p>
          <a:p>
            <a:pPr lvl="1"/>
            <a:r>
              <a:rPr lang="de-AT" dirty="0"/>
              <a:t>Die Query die in der </a:t>
            </a:r>
            <a:r>
              <a:rPr lang="de-AT" dirty="0" err="1"/>
              <a:t>const</a:t>
            </a:r>
            <a:r>
              <a:rPr lang="de-AT" dirty="0"/>
              <a:t> Variable gespeichert wurde</a:t>
            </a:r>
          </a:p>
          <a:p>
            <a:pPr lvl="1"/>
            <a:r>
              <a:rPr lang="de-AT" dirty="0"/>
              <a:t>Eine Arrow Funktion mit den Parametern </a:t>
            </a:r>
            <a:r>
              <a:rPr lang="de-AT" dirty="0" err="1"/>
              <a:t>error</a:t>
            </a:r>
            <a:r>
              <a:rPr lang="de-AT" dirty="0"/>
              <a:t> und </a:t>
            </a:r>
            <a:r>
              <a:rPr lang="de-AT" dirty="0" err="1"/>
              <a:t>results</a:t>
            </a:r>
            <a:r>
              <a:rPr lang="de-AT" dirty="0"/>
              <a:t>, um die Ergebnisse der Abfrage verwenden zu können</a:t>
            </a:r>
          </a:p>
          <a:p>
            <a:r>
              <a:rPr lang="de-AT" dirty="0"/>
              <a:t>Über den Befehl </a:t>
            </a:r>
            <a:r>
              <a:rPr lang="de-AT" dirty="0" err="1"/>
              <a:t>connection.end</a:t>
            </a:r>
            <a:r>
              <a:rPr lang="de-AT" dirty="0"/>
              <a:t>() wird die Verbindung zur Datenbank wieder geschlossen notwendige Ressourcen freigegeben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56685-DD7A-C91D-46DE-F2317332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942" y="2286000"/>
            <a:ext cx="4187601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109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685800"/>
            <a:ext cx="9401557" cy="1371600"/>
          </a:xfrm>
        </p:spPr>
        <p:txBody>
          <a:bodyPr/>
          <a:lstStyle/>
          <a:p>
            <a:r>
              <a:rPr lang="de-AT" sz="3200" dirty="0"/>
              <a:t>Node.js-Anbindung an MySQL-Datenbank (3)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514838-5032-2459-6893-957A884E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092" y="1914787"/>
            <a:ext cx="10570212" cy="4137259"/>
          </a:xfrm>
        </p:spPr>
        <p:txBody>
          <a:bodyPr>
            <a:normAutofit/>
          </a:bodyPr>
          <a:lstStyle/>
          <a:p>
            <a:r>
              <a:rPr lang="de-AT" dirty="0"/>
              <a:t>Um sicherzustellen, dass die Datenbankverbindung auch geschlossen wird, wenn der Server beendet wird, werden folgende Codezeilen verwendet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b="1" dirty="0"/>
              <a:t>SIGINT</a:t>
            </a:r>
            <a:r>
              <a:rPr lang="de-AT" dirty="0"/>
              <a:t> ist das Signal, das normalerweise durch das Drücken von </a:t>
            </a:r>
            <a:r>
              <a:rPr lang="de-AT" dirty="0" err="1"/>
              <a:t>Ctrl+C</a:t>
            </a:r>
            <a:r>
              <a:rPr lang="de-AT" dirty="0"/>
              <a:t> in der Konsole ausgelöst wird, um ein laufendes Programm zu unterbrechen und zu beenden</a:t>
            </a:r>
          </a:p>
          <a:p>
            <a:r>
              <a:rPr lang="de-AT" b="1" dirty="0" err="1"/>
              <a:t>process.exit</a:t>
            </a:r>
            <a:r>
              <a:rPr lang="de-AT" b="1" dirty="0"/>
              <a:t>() </a:t>
            </a:r>
            <a:r>
              <a:rPr lang="de-AT" dirty="0"/>
              <a:t>Dieser Code beendet den Node.js-Prozess, wenn das SIGINT-Signal empfangen wird. Es beendet das Programm vollständig. 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672FD1-AD67-24EE-BF44-AC05CD12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44" y="2811967"/>
            <a:ext cx="2834507" cy="9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9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0" y="1563000"/>
            <a:ext cx="5303520" cy="234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Node.js-</a:t>
            </a:r>
            <a:r>
              <a:rPr lang="en-US" sz="2800" dirty="0" err="1"/>
              <a:t>Anbindung</a:t>
            </a:r>
            <a:r>
              <a:rPr lang="en-US" sz="2800" dirty="0"/>
              <a:t> an MySQL-</a:t>
            </a:r>
            <a:r>
              <a:rPr lang="en-US" sz="2800" dirty="0" err="1"/>
              <a:t>Datenbank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(Server </a:t>
            </a:r>
            <a:r>
              <a:rPr lang="en-US" sz="2800" dirty="0" err="1"/>
              <a:t>Beispiel</a:t>
            </a:r>
            <a:r>
              <a:rPr lang="en-US" sz="280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D4342E-696B-288F-E348-5DC22D54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25681"/>
            <a:ext cx="4214176" cy="66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79400" cy="68579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8143D8-5C6A-B4AF-69DE-2FCFBCCD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80" y="1563000"/>
            <a:ext cx="5303520" cy="2342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Node.js-</a:t>
            </a:r>
            <a:r>
              <a:rPr lang="en-US" sz="2800" dirty="0" err="1"/>
              <a:t>Anbindung</a:t>
            </a:r>
            <a:r>
              <a:rPr lang="en-US" sz="2800" dirty="0"/>
              <a:t> an Oracle-</a:t>
            </a:r>
            <a:r>
              <a:rPr lang="en-US" sz="2800" dirty="0" err="1"/>
              <a:t>Datenbank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(Server </a:t>
            </a:r>
            <a:r>
              <a:rPr lang="en-US" sz="2800" dirty="0" err="1"/>
              <a:t>Beispiel</a:t>
            </a:r>
            <a:r>
              <a:rPr lang="en-US" sz="2800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F04C27-04F7-6EAF-C4E8-71BEF1E3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322" y="918812"/>
            <a:ext cx="571579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1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52DC-4FA9-4BF3-EA0B-934BE785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1" y="685800"/>
            <a:ext cx="8915402" cy="1371600"/>
          </a:xfrm>
        </p:spPr>
        <p:txBody>
          <a:bodyPr/>
          <a:lstStyle/>
          <a:p>
            <a:r>
              <a:rPr lang="de-AT" dirty="0"/>
              <a:t>Übung zu MySQL Anbindung mit Node.js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F84BC-291D-D9B7-0DF2-CD4FE4921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2" y="2057400"/>
            <a:ext cx="7600426" cy="4137259"/>
          </a:xfrm>
        </p:spPr>
        <p:txBody>
          <a:bodyPr/>
          <a:lstStyle/>
          <a:p>
            <a:r>
              <a:rPr lang="de-AT" dirty="0"/>
              <a:t>Baue eine </a:t>
            </a:r>
            <a:r>
              <a:rPr lang="de-AT" dirty="0" err="1"/>
              <a:t>mySQL</a:t>
            </a:r>
            <a:r>
              <a:rPr lang="de-AT" dirty="0"/>
              <a:t> Datenbank „</a:t>
            </a:r>
            <a:r>
              <a:rPr lang="de-AT" dirty="0" err="1"/>
              <a:t>exercises</a:t>
            </a:r>
            <a:r>
              <a:rPr lang="de-AT" dirty="0"/>
              <a:t>“ mit </a:t>
            </a:r>
            <a:r>
              <a:rPr lang="de-AT" dirty="0" err="1"/>
              <a:t>xampp</a:t>
            </a:r>
            <a:r>
              <a:rPr lang="de-AT" dirty="0"/>
              <a:t> und </a:t>
            </a:r>
            <a:r>
              <a:rPr lang="de-AT" dirty="0" err="1"/>
              <a:t>phpmyadmin</a:t>
            </a:r>
            <a:r>
              <a:rPr lang="de-AT" dirty="0"/>
              <a:t> auf in der sich eine Tabelle „</a:t>
            </a:r>
            <a:r>
              <a:rPr lang="de-AT" dirty="0" err="1"/>
              <a:t>jokes</a:t>
            </a:r>
            <a:r>
              <a:rPr lang="de-AT" dirty="0"/>
              <a:t>“ befindet</a:t>
            </a:r>
          </a:p>
          <a:p>
            <a:r>
              <a:rPr lang="de-AT" dirty="0"/>
              <a:t>Die Tabelle „</a:t>
            </a:r>
            <a:r>
              <a:rPr lang="de-AT" dirty="0" err="1"/>
              <a:t>jokes</a:t>
            </a:r>
            <a:r>
              <a:rPr lang="de-AT" dirty="0"/>
              <a:t>“ beinhaltet folgende Spalten</a:t>
            </a:r>
          </a:p>
          <a:p>
            <a:pPr lvl="1"/>
            <a:r>
              <a:rPr lang="de-AT" dirty="0" err="1"/>
              <a:t>id</a:t>
            </a:r>
            <a:endParaRPr lang="de-AT" dirty="0"/>
          </a:p>
          <a:p>
            <a:pPr lvl="1"/>
            <a:r>
              <a:rPr lang="de-AT" dirty="0" err="1"/>
              <a:t>jokeText</a:t>
            </a:r>
            <a:endParaRPr lang="de-AT" dirty="0"/>
          </a:p>
          <a:p>
            <a:pPr lvl="1"/>
            <a:r>
              <a:rPr lang="de-AT" dirty="0" err="1"/>
              <a:t>jokeType</a:t>
            </a:r>
            <a:endParaRPr lang="de-AT" dirty="0"/>
          </a:p>
          <a:p>
            <a:r>
              <a:rPr lang="de-AT" dirty="0"/>
              <a:t>Füge mindestens 2 Witze in deiner Tabelle ein</a:t>
            </a:r>
          </a:p>
          <a:p>
            <a:r>
              <a:rPr lang="de-AT" dirty="0"/>
              <a:t>Erweitere deine API um einen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randomjokefromdb</a:t>
            </a:r>
            <a:r>
              <a:rPr lang="de-AT" dirty="0"/>
              <a:t>“ mit dem ein Zufallswitz aus der Datenbank geladen und als Antwort in JSON Format zurückgegeben wird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Picture 4" descr="MySQL - LiveAgent">
            <a:extLst>
              <a:ext uri="{FF2B5EF4-FFF2-40B4-BE49-F238E27FC236}">
                <a16:creationId xmlns:a16="http://schemas.microsoft.com/office/drawing/2014/main" id="{4A91E3D8-D49B-704D-A8A8-717E560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4386059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4A48AA-37BA-4EE7-B265-19198E9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32" y="2064406"/>
            <a:ext cx="2133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C52DC-4FA9-4BF3-EA0B-934BE785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011" y="685800"/>
            <a:ext cx="8915402" cy="1371600"/>
          </a:xfrm>
        </p:spPr>
        <p:txBody>
          <a:bodyPr/>
          <a:lstStyle/>
          <a:p>
            <a:r>
              <a:rPr lang="de-AT" dirty="0"/>
              <a:t>Übung zu MySQL Anbindung mit Node.js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F84BC-291D-D9B7-0DF2-CD4FE4921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2" y="2057400"/>
            <a:ext cx="8243876" cy="4137259"/>
          </a:xfrm>
        </p:spPr>
        <p:txBody>
          <a:bodyPr/>
          <a:lstStyle/>
          <a:p>
            <a:r>
              <a:rPr lang="de-AT" dirty="0"/>
              <a:t>Erweitere deine API um einen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alljokesfromdb</a:t>
            </a:r>
            <a:r>
              <a:rPr lang="de-AT" dirty="0"/>
              <a:t>“ mit dem alle Witze aus der Datenbank geladen werden </a:t>
            </a:r>
            <a:br>
              <a:rPr lang="de-AT" dirty="0"/>
            </a:br>
            <a:r>
              <a:rPr lang="de-AT" dirty="0"/>
              <a:t>Über einen Button im Frontend können alle Witze in einer Liste angezeigt werden</a:t>
            </a:r>
          </a:p>
          <a:p>
            <a:r>
              <a:rPr lang="de-AT" dirty="0"/>
              <a:t>Erweitere deine API um einen POST </a:t>
            </a:r>
            <a:r>
              <a:rPr lang="de-AT" dirty="0" err="1"/>
              <a:t>Endpoint</a:t>
            </a:r>
            <a:r>
              <a:rPr lang="de-AT" dirty="0"/>
              <a:t> „/</a:t>
            </a:r>
            <a:r>
              <a:rPr lang="de-AT" dirty="0" err="1"/>
              <a:t>newjoke</a:t>
            </a:r>
            <a:r>
              <a:rPr lang="de-AT" dirty="0"/>
              <a:t>“ um einen Witz in der DB einzufügen</a:t>
            </a:r>
          </a:p>
          <a:p>
            <a:r>
              <a:rPr lang="de-AT" dirty="0"/>
              <a:t>Erweitere deine API um einen DELETE </a:t>
            </a:r>
            <a:r>
              <a:rPr lang="de-AT" dirty="0" err="1"/>
              <a:t>Enpoint</a:t>
            </a:r>
            <a:r>
              <a:rPr lang="de-AT" dirty="0"/>
              <a:t> „/</a:t>
            </a:r>
            <a:r>
              <a:rPr lang="de-AT" dirty="0" err="1"/>
              <a:t>deletejoke</a:t>
            </a:r>
            <a:r>
              <a:rPr lang="de-AT" dirty="0"/>
              <a:t>/</a:t>
            </a:r>
            <a:r>
              <a:rPr lang="de-AT" dirty="0" err="1"/>
              <a:t>key</a:t>
            </a:r>
            <a:r>
              <a:rPr lang="de-AT" dirty="0"/>
              <a:t>“ um einen Witz dessen </a:t>
            </a:r>
            <a:r>
              <a:rPr lang="de-AT" dirty="0" err="1"/>
              <a:t>key</a:t>
            </a:r>
            <a:r>
              <a:rPr lang="de-AT" dirty="0"/>
              <a:t> als Pfadparameter übergeben wurde zu löschen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" name="Picture 4" descr="MySQL - LiveAgent">
            <a:extLst>
              <a:ext uri="{FF2B5EF4-FFF2-40B4-BE49-F238E27FC236}">
                <a16:creationId xmlns:a16="http://schemas.microsoft.com/office/drawing/2014/main" id="{4A91E3D8-D49B-704D-A8A8-717E560C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88" y="4386059"/>
            <a:ext cx="230428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4A48AA-37BA-4EE7-B265-19198E9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232" y="2064406"/>
            <a:ext cx="21336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27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92" y="685800"/>
            <a:ext cx="10287000" cy="1371600"/>
          </a:xfrm>
        </p:spPr>
        <p:txBody>
          <a:bodyPr/>
          <a:lstStyle/>
          <a:p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Liste: 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8532"/>
            <a:ext cx="6740991" cy="4137259"/>
          </a:xfrm>
        </p:spPr>
        <p:txBody>
          <a:bodyPr>
            <a:normAutofit/>
          </a:bodyPr>
          <a:lstStyle/>
          <a:p>
            <a:r>
              <a:rPr lang="de-AT" dirty="0"/>
              <a:t>Zielbild: Webapplikation für eine einfache </a:t>
            </a:r>
            <a:r>
              <a:rPr lang="de-AT" dirty="0" err="1"/>
              <a:t>To</a:t>
            </a:r>
            <a:r>
              <a:rPr lang="de-AT" dirty="0"/>
              <a:t>-Do Liste wobei Daten dafür in einer </a:t>
            </a:r>
            <a:r>
              <a:rPr lang="de-AT" dirty="0" err="1"/>
              <a:t>mySQL</a:t>
            </a:r>
            <a:r>
              <a:rPr lang="de-AT" dirty="0"/>
              <a:t> Datenbank liegen. Ein vorgeschalteter Login (Username + Passwort) dient zur Autorisierung </a:t>
            </a:r>
          </a:p>
          <a:p>
            <a:r>
              <a:rPr lang="de-AT" dirty="0"/>
              <a:t>Jedem Benutzer sind eigene </a:t>
            </a:r>
            <a:r>
              <a:rPr lang="de-AT" dirty="0" err="1"/>
              <a:t>ToDos</a:t>
            </a:r>
            <a:r>
              <a:rPr lang="de-AT" dirty="0"/>
              <a:t> zugeordnet. Wenn sich der Benutzer anmeldet dann sieht er nur eigene </a:t>
            </a:r>
            <a:r>
              <a:rPr lang="de-AT" dirty="0" err="1"/>
              <a:t>ToDos</a:t>
            </a:r>
            <a:r>
              <a:rPr lang="de-AT" dirty="0"/>
              <a:t>.</a:t>
            </a:r>
          </a:p>
          <a:p>
            <a:r>
              <a:rPr lang="de-AT" dirty="0"/>
              <a:t>Folgende Aktionen können in der App gemacht werden:</a:t>
            </a:r>
          </a:p>
          <a:p>
            <a:pPr lvl="1"/>
            <a:r>
              <a:rPr lang="de-AT" dirty="0"/>
              <a:t>Neues </a:t>
            </a:r>
            <a:r>
              <a:rPr lang="de-AT" dirty="0" err="1"/>
              <a:t>ToDo</a:t>
            </a:r>
            <a:r>
              <a:rPr lang="de-AT" dirty="0"/>
              <a:t> erstellen</a:t>
            </a:r>
          </a:p>
          <a:p>
            <a:pPr lvl="1"/>
            <a:r>
              <a:rPr lang="de-AT" dirty="0"/>
              <a:t>Bestehendes </a:t>
            </a:r>
            <a:r>
              <a:rPr lang="de-AT" dirty="0" err="1"/>
              <a:t>ToDo</a:t>
            </a:r>
            <a:r>
              <a:rPr lang="de-AT" dirty="0"/>
              <a:t> bearbeiten</a:t>
            </a:r>
          </a:p>
          <a:p>
            <a:pPr lvl="1"/>
            <a:r>
              <a:rPr lang="de-AT" dirty="0"/>
              <a:t>Bestehendes </a:t>
            </a:r>
            <a:r>
              <a:rPr lang="de-AT" dirty="0" err="1"/>
              <a:t>ToDo</a:t>
            </a:r>
            <a:r>
              <a:rPr lang="de-AT" dirty="0"/>
              <a:t> abhaken (=löschen)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28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9E0C8-22A0-132D-6A49-EC4EC68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41" y="692666"/>
            <a:ext cx="11556359" cy="1371600"/>
          </a:xfrm>
        </p:spPr>
        <p:txBody>
          <a:bodyPr/>
          <a:lstStyle/>
          <a:p>
            <a:r>
              <a:rPr lang="de-AT" dirty="0" err="1"/>
              <a:t>Full</a:t>
            </a:r>
            <a:r>
              <a:rPr lang="de-AT" dirty="0"/>
              <a:t>-Stack Projekt </a:t>
            </a:r>
            <a:r>
              <a:rPr lang="de-AT" dirty="0" err="1"/>
              <a:t>To</a:t>
            </a:r>
            <a:r>
              <a:rPr lang="de-AT" dirty="0"/>
              <a:t>-Do Liste: DB Anbindung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9AFB7-6616-F9F2-FC67-5913068B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08532"/>
            <a:ext cx="6740991" cy="413725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AT" dirty="0"/>
              <a:t>Entwirf die Datenbank, die benötigt wird um alle notwendigen Informationen zu persistieren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Befülle die Datenbank mit Daten (Benutzer, </a:t>
            </a:r>
            <a:r>
              <a:rPr lang="de-AT" dirty="0" err="1"/>
              <a:t>ToDo</a:t>
            </a:r>
            <a:r>
              <a:rPr lang="de-AT" dirty="0"/>
              <a:t>-Items)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Erstelle einen neuen </a:t>
            </a:r>
            <a:r>
              <a:rPr lang="de-AT" dirty="0" err="1"/>
              <a:t>node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mit einem </a:t>
            </a:r>
            <a:r>
              <a:rPr lang="de-AT" dirty="0" err="1"/>
              <a:t>Endpoint</a:t>
            </a:r>
            <a:r>
              <a:rPr lang="de-AT" dirty="0"/>
              <a:t> “</a:t>
            </a:r>
            <a:r>
              <a:rPr lang="de-AT" dirty="0" err="1"/>
              <a:t>alltodos</a:t>
            </a:r>
            <a:r>
              <a:rPr lang="de-AT" dirty="0"/>
              <a:t>“ um alle </a:t>
            </a:r>
            <a:r>
              <a:rPr lang="de-AT" dirty="0" err="1"/>
              <a:t>ToDo</a:t>
            </a:r>
            <a:r>
              <a:rPr lang="de-AT" dirty="0"/>
              <a:t>-Items die gespeichert sind zu laden und als JSON zurückzusenden </a:t>
            </a:r>
          </a:p>
          <a:p>
            <a:pPr marL="342900" indent="-342900">
              <a:buFont typeface="+mj-lt"/>
              <a:buAutoNum type="arabicPeriod"/>
            </a:pPr>
            <a:r>
              <a:rPr lang="de-AT" dirty="0"/>
              <a:t>Integriere dein Backend in dein Frontend und zeige alle Items die in dem </a:t>
            </a:r>
            <a:r>
              <a:rPr lang="de-AT" dirty="0" err="1"/>
              <a:t>Json</a:t>
            </a:r>
            <a:r>
              <a:rPr lang="de-AT" dirty="0"/>
              <a:t> File zurückkommen in deinem Frontend 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9FAFA-6E3F-F1D9-FCF7-1F584398E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4" r="7828" b="9305"/>
          <a:stretch/>
        </p:blipFill>
        <p:spPr>
          <a:xfrm>
            <a:off x="7448550" y="2057400"/>
            <a:ext cx="4219575" cy="38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0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3" y="370652"/>
            <a:ext cx="8127574" cy="2736443"/>
          </a:xfrm>
        </p:spPr>
        <p:txBody>
          <a:bodyPr/>
          <a:lstStyle/>
          <a:p>
            <a:r>
              <a:rPr lang="de-AT" dirty="0"/>
              <a:t>Viel Erfolg beim Entwickeln!</a:t>
            </a:r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768185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Nodejs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8300" y="2057400"/>
            <a:ext cx="6960577" cy="4137259"/>
          </a:xfrm>
        </p:spPr>
        <p:txBody>
          <a:bodyPr/>
          <a:lstStyle/>
          <a:p>
            <a:r>
              <a:rPr lang="en-US" i="1" dirty="0"/>
              <a:t>As an asynchronous event-driven JavaScript runtime, Node.js is designed to build scalable network applications</a:t>
            </a:r>
          </a:p>
          <a:p>
            <a:r>
              <a:rPr lang="de-AT" dirty="0" err="1"/>
              <a:t>Javascript</a:t>
            </a:r>
            <a:r>
              <a:rPr lang="de-AT" dirty="0"/>
              <a:t> </a:t>
            </a:r>
            <a:r>
              <a:rPr lang="de-AT" dirty="0" err="1"/>
              <a:t>Runtime</a:t>
            </a:r>
            <a:r>
              <a:rPr lang="de-AT" dirty="0"/>
              <a:t>: Ermöglicht es </a:t>
            </a:r>
            <a:r>
              <a:rPr lang="de-AT" dirty="0" err="1"/>
              <a:t>Javascript</a:t>
            </a:r>
            <a:r>
              <a:rPr lang="de-AT" dirty="0"/>
              <a:t> außerhalb vom Browser laufen zu lassen </a:t>
            </a:r>
            <a:r>
              <a:rPr lang="de-AT" dirty="0">
                <a:sym typeface="Wingdings" panose="05000000000000000000" pitchFamily="2" charset="2"/>
              </a:rPr>
              <a:t> Serverseitige Programmierung</a:t>
            </a:r>
          </a:p>
          <a:p>
            <a:r>
              <a:rPr lang="de-AT" dirty="0" err="1">
                <a:sym typeface="Wingdings" panose="05000000000000000000" pitchFamily="2" charset="2"/>
              </a:rPr>
              <a:t>Asynchronous</a:t>
            </a:r>
            <a:r>
              <a:rPr lang="de-AT" dirty="0">
                <a:sym typeface="Wingdings" panose="05000000000000000000" pitchFamily="2" charset="2"/>
              </a:rPr>
              <a:t> </a:t>
            </a:r>
            <a:r>
              <a:rPr lang="de-AT" dirty="0" err="1">
                <a:sym typeface="Wingdings" panose="05000000000000000000" pitchFamily="2" charset="2"/>
              </a:rPr>
              <a:t>and</a:t>
            </a:r>
            <a:r>
              <a:rPr lang="de-AT" dirty="0">
                <a:sym typeface="Wingdings" panose="05000000000000000000" pitchFamily="2" charset="2"/>
              </a:rPr>
              <a:t> event-</a:t>
            </a:r>
            <a:r>
              <a:rPr lang="de-AT" dirty="0" err="1">
                <a:sym typeface="Wingdings" panose="05000000000000000000" pitchFamily="2" charset="2"/>
              </a:rPr>
              <a:t>driven</a:t>
            </a:r>
            <a:r>
              <a:rPr lang="de-AT" dirty="0">
                <a:sym typeface="Wingdings" panose="05000000000000000000" pitchFamily="2" charset="2"/>
              </a:rPr>
              <a:t>:</a:t>
            </a:r>
            <a:br>
              <a:rPr lang="de-AT" dirty="0">
                <a:sym typeface="Wingdings" panose="05000000000000000000" pitchFamily="2" charset="2"/>
              </a:rPr>
            </a:br>
            <a:r>
              <a:rPr lang="de-DE" dirty="0"/>
              <a:t>Ermöglicht eine effiziente parallele Verarbeitung ohne abgegeben </a:t>
            </a:r>
            <a:r>
              <a:rPr lang="de-DE" dirty="0" err="1"/>
              <a:t>Requests</a:t>
            </a:r>
            <a:r>
              <a:rPr lang="de-DE" dirty="0"/>
              <a:t> gegenseitig zu blockieren</a:t>
            </a:r>
            <a:r>
              <a:rPr lang="de-AT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16" y="2127739"/>
            <a:ext cx="2425139" cy="17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9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Vorteile von </a:t>
            </a:r>
            <a:r>
              <a:rPr lang="de-AT" dirty="0" err="1"/>
              <a:t>Nodejs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222848"/>
            <a:ext cx="10893875" cy="25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02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BB0DD-7324-45C4-B5A6-14D95BB9F6E7}">
  <we:reference id="wa104380862" version="1.5.0.0" store="de-DE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4234</Words>
  <Application>Microsoft Office PowerPoint</Application>
  <PresentationFormat>Breitbild</PresentationFormat>
  <Paragraphs>345</Paragraphs>
  <Slides>78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3" baseType="lpstr">
      <vt:lpstr>Arial</vt:lpstr>
      <vt:lpstr>Avenir Next LT Pro</vt:lpstr>
      <vt:lpstr>Avenir Next LT Pro Light</vt:lpstr>
      <vt:lpstr>Calibri</vt:lpstr>
      <vt:lpstr>EncaseVTI</vt:lpstr>
      <vt:lpstr>Backend Entwicklung  mit  Nodejs</vt:lpstr>
      <vt:lpstr>Übersicht</vt:lpstr>
      <vt:lpstr>Was ist eine Web Applikation?</vt:lpstr>
      <vt:lpstr>PowerPoint-Präsentation</vt:lpstr>
      <vt:lpstr>Frontend - Backend Technologien</vt:lpstr>
      <vt:lpstr>Technolgien im Trend</vt:lpstr>
      <vt:lpstr>Download Nodejs</vt:lpstr>
      <vt:lpstr>Was ist Nodejs?</vt:lpstr>
      <vt:lpstr>Vorteile von Nodejs</vt:lpstr>
      <vt:lpstr>Wer nutzt Nodejs?</vt:lpstr>
      <vt:lpstr>Node im Terminal ausführen</vt:lpstr>
      <vt:lpstr>Node Native Modules</vt:lpstr>
      <vt:lpstr>Node Übung Filesystem</vt:lpstr>
      <vt:lpstr>NPM Node Package Manager</vt:lpstr>
      <vt:lpstr>NPM Projekt starten</vt:lpstr>
      <vt:lpstr>NPM Gruppenübung „Cowsay“</vt:lpstr>
      <vt:lpstr>NPM Übungen Superhelden und Fibonacci 2.0 </vt:lpstr>
      <vt:lpstr>Nodejs + Express</vt:lpstr>
      <vt:lpstr>PowerPoint-Präsentation</vt:lpstr>
      <vt:lpstr>Was ist Express?</vt:lpstr>
      <vt:lpstr>Webserver mit Nodejs + Express</vt:lpstr>
      <vt:lpstr>PowerPoint-Präsentation</vt:lpstr>
      <vt:lpstr>Übung dein erster Webserver</vt:lpstr>
      <vt:lpstr>HTTP Request Status</vt:lpstr>
      <vt:lpstr>Postman</vt:lpstr>
      <vt:lpstr>Vorbereitung auf Full-Stack Projekt To-Do Liste</vt:lpstr>
      <vt:lpstr>Files als Response schicken</vt:lpstr>
      <vt:lpstr>Files als Response außerhalb des Parentfolders</vt:lpstr>
      <vt:lpstr>Übung Webserver mit Files als Response</vt:lpstr>
      <vt:lpstr>Middleware</vt:lpstr>
      <vt:lpstr>Wozu Middleware?</vt:lpstr>
      <vt:lpstr>Anwendungsfälle Middleware</vt:lpstr>
      <vt:lpstr>Middleware bodyParser</vt:lpstr>
      <vt:lpstr>Middleware bodyParser</vt:lpstr>
      <vt:lpstr>Übung zu bodyParser</vt:lpstr>
      <vt:lpstr>Middleware morgan</vt:lpstr>
      <vt:lpstr>Middleware DIY</vt:lpstr>
      <vt:lpstr>Übung zu Middleware DIY</vt:lpstr>
      <vt:lpstr>EJS</vt:lpstr>
      <vt:lpstr>Visual Studio Extension</vt:lpstr>
      <vt:lpstr>Wozu brauchen wir EJS?</vt:lpstr>
      <vt:lpstr>Wie bindet man EJS am Server ein?</vt:lpstr>
      <vt:lpstr>Übung zu EJS</vt:lpstr>
      <vt:lpstr>Application Programming Interfaces (APIs)</vt:lpstr>
      <vt:lpstr>Was ist eine API?</vt:lpstr>
      <vt:lpstr>Was ist eine API?</vt:lpstr>
      <vt:lpstr>Private API vs Public API</vt:lpstr>
      <vt:lpstr>HTTP Protokoll</vt:lpstr>
      <vt:lpstr>Query Parameter</vt:lpstr>
      <vt:lpstr>Path Parameter</vt:lpstr>
      <vt:lpstr>Übung zu Query / Path Parameter</vt:lpstr>
      <vt:lpstr>API Standards</vt:lpstr>
      <vt:lpstr>Regeln für REST APIs</vt:lpstr>
      <vt:lpstr>Was ist JSON?</vt:lpstr>
      <vt:lpstr>Server Side API Requests</vt:lpstr>
      <vt:lpstr>Server Side API Requests mit Axios</vt:lpstr>
      <vt:lpstr>Server Side API Requests mit Axios</vt:lpstr>
      <vt:lpstr>Übung wo befindet sich die ISS?</vt:lpstr>
      <vt:lpstr>Synchrone vs. Asynchrone Funktionen</vt:lpstr>
      <vt:lpstr>PowerPoint-Präsentation</vt:lpstr>
      <vt:lpstr>Übung Witze API</vt:lpstr>
      <vt:lpstr>API Aufruf über Frontend</vt:lpstr>
      <vt:lpstr>Frontend API Aufruf mit fetch() (1)</vt:lpstr>
      <vt:lpstr>Frontend API Aufruf mit fetch() (2)</vt:lpstr>
      <vt:lpstr>Tipp: API Aufrufe in Funktion kapseln</vt:lpstr>
      <vt:lpstr>Übung gemeinsam: ISS API über Frontend</vt:lpstr>
      <vt:lpstr>Übung: Witze API Aufruf mit fetch()</vt:lpstr>
      <vt:lpstr>Node.js-Anbindung an MySQL-Datenbank</vt:lpstr>
      <vt:lpstr>Node.js-Anbindung an MySQL-Datenbank (1)</vt:lpstr>
      <vt:lpstr>Node.js-Anbindung an MySQL-Datenbank (2)</vt:lpstr>
      <vt:lpstr>Node.js-Anbindung an MySQL-Datenbank (3)</vt:lpstr>
      <vt:lpstr>Node.js-Anbindung an MySQL-Datenbank  (Server Beispiel)</vt:lpstr>
      <vt:lpstr>Node.js-Anbindung an Oracle-Datenbank  (Server Beispiel)</vt:lpstr>
      <vt:lpstr>Übung zu MySQL Anbindung mit Node.js (1)</vt:lpstr>
      <vt:lpstr>Übung zu MySQL Anbindung mit Node.js (2)</vt:lpstr>
      <vt:lpstr>Full-Stack Projekt To-Do Liste: Ziel</vt:lpstr>
      <vt:lpstr>Full-Stack Projekt To-Do Liste: DB Anbindung</vt:lpstr>
      <vt:lpstr>Viel Erfolg beim Entwickeln!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289</cp:revision>
  <dcterms:created xsi:type="dcterms:W3CDTF">2023-08-23T09:07:38Z</dcterms:created>
  <dcterms:modified xsi:type="dcterms:W3CDTF">2024-01-30T15:08:41Z</dcterms:modified>
</cp:coreProperties>
</file>